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715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4" name="Text 1"/>
          <p:cNvSpPr/>
          <p:nvPr/>
        </p:nvSpPr>
        <p:spPr>
          <a:xfrm>
            <a:off x="428625" y="1351648"/>
            <a:ext cx="3714750" cy="10972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300"/>
              </a:lnSpc>
              <a:buNone/>
            </a:pPr>
            <a:r>
              <a:rPr lang="en-US" sz="3294" b="1" spc="-1" kern="0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Digital Work Order Form</a:t>
            </a:r>
            <a:endParaRPr lang="en-US" sz="3294" dirty="0"/>
          </a:p>
        </p:txBody>
      </p:sp>
      <p:sp>
        <p:nvSpPr>
          <p:cNvPr id="5" name="Text 2"/>
          <p:cNvSpPr/>
          <p:nvPr/>
        </p:nvSpPr>
        <p:spPr>
          <a:xfrm>
            <a:off x="428625" y="2663196"/>
            <a:ext cx="3714750" cy="29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602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From Paper to Mobile</a:t>
            </a:r>
            <a:endParaRPr lang="en-US" sz="1602" dirty="0"/>
          </a:p>
        </p:txBody>
      </p:sp>
      <p:sp>
        <p:nvSpPr>
          <p:cNvPr id="6" name="Text 3"/>
          <p:cNvSpPr/>
          <p:nvPr/>
        </p:nvSpPr>
        <p:spPr>
          <a:xfrm>
            <a:off x="428625" y="3174671"/>
            <a:ext cx="2857500" cy="6171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942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comprehensive business case for transforming maintenance operations through digital innovation</a:t>
            </a:r>
            <a:endParaRPr lang="en-US" sz="942" dirty="0"/>
          </a:p>
        </p:txBody>
      </p:sp>
      <p:sp>
        <p:nvSpPr>
          <p:cNvPr id="7" name="Shape 4"/>
          <p:cNvSpPr/>
          <p:nvPr/>
        </p:nvSpPr>
        <p:spPr>
          <a:xfrm>
            <a:off x="5786438" y="1500188"/>
            <a:ext cx="2143125" cy="2143125"/>
          </a:xfrm>
          <a:prstGeom prst="rect">
            <a:avLst/>
          </a:prstGeom>
          <a:solidFill>
            <a:srgbClr val="0052A3"/>
          </a:solidFill>
          <a:ln/>
        </p:spPr>
      </p:sp>
      <p:sp>
        <p:nvSpPr>
          <p:cNvPr id="8" name="Shape 5"/>
          <p:cNvSpPr/>
          <p:nvPr/>
        </p:nvSpPr>
        <p:spPr>
          <a:xfrm>
            <a:off x="5786438" y="1500188"/>
            <a:ext cx="2143125" cy="214312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9" name="Text 6"/>
          <p:cNvSpPr/>
          <p:nvPr/>
        </p:nvSpPr>
        <p:spPr>
          <a:xfrm>
            <a:off x="6323112" y="2069902"/>
            <a:ext cx="1069777" cy="100369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100"/>
              </a:lnSpc>
              <a:buNone/>
            </a:pPr>
            <a:r>
              <a:rPr lang="en-US" sz="6615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🔧</a:t>
            </a:r>
            <a:endParaRPr lang="en-US" sz="661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4" name="Text 1"/>
          <p:cNvSpPr/>
          <p:nvPr/>
        </p:nvSpPr>
        <p:spPr>
          <a:xfrm>
            <a:off x="1071563" y="428625"/>
            <a:ext cx="7000875" cy="41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Long-Term Benefits</a:t>
            </a:r>
            <a:endParaRPr lang="en-US" sz="2436" dirty="0"/>
          </a:p>
        </p:txBody>
      </p:sp>
      <p:sp>
        <p:nvSpPr>
          <p:cNvPr id="5" name="Text 2"/>
          <p:cNvSpPr/>
          <p:nvPr/>
        </p:nvSpPr>
        <p:spPr>
          <a:xfrm>
            <a:off x="1071563" y="954388"/>
            <a:ext cx="70008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Strategic advantages that position the maintenance team for future growth and operational excellence</a:t>
            </a:r>
            <a:endParaRPr lang="en-US" sz="834" dirty="0"/>
          </a:p>
        </p:txBody>
      </p:sp>
      <p:sp>
        <p:nvSpPr>
          <p:cNvPr id="6" name="Shape 3"/>
          <p:cNvSpPr/>
          <p:nvPr/>
        </p:nvSpPr>
        <p:spPr>
          <a:xfrm>
            <a:off x="1071563" y="1340151"/>
            <a:ext cx="3429000" cy="1575895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7" name="Shape 4"/>
          <p:cNvSpPr/>
          <p:nvPr/>
        </p:nvSpPr>
        <p:spPr>
          <a:xfrm>
            <a:off x="1071563" y="1340151"/>
            <a:ext cx="28575" cy="1575895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8" name="Text 5"/>
          <p:cNvSpPr/>
          <p:nvPr/>
        </p:nvSpPr>
        <p:spPr>
          <a:xfrm>
            <a:off x="1243013" y="1511601"/>
            <a:ext cx="30861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2436" dirty="0"/>
          </a:p>
        </p:txBody>
      </p:sp>
      <p:sp>
        <p:nvSpPr>
          <p:cNvPr id="9" name="Text 6"/>
          <p:cNvSpPr/>
          <p:nvPr/>
        </p:nvSpPr>
        <p:spPr>
          <a:xfrm>
            <a:off x="1243013" y="1940226"/>
            <a:ext cx="3086100" cy="2042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9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Scalability</a:t>
            </a:r>
            <a:endParaRPr lang="en-US" sz="1090" dirty="0"/>
          </a:p>
        </p:txBody>
      </p:sp>
      <p:sp>
        <p:nvSpPr>
          <p:cNvPr id="10" name="Text 7"/>
          <p:cNvSpPr/>
          <p:nvPr/>
        </p:nvSpPr>
        <p:spPr>
          <a:xfrm>
            <a:off x="1243013" y="2230245"/>
            <a:ext cx="30861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system grows automatically with your business. </a:t>
            </a:r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</a:t>
            </a:r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additional manual effort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required as you add new 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contractors or expand operations.</a:t>
            </a:r>
            <a:endParaRPr lang="en-US" sz="780" dirty="0"/>
          </a:p>
        </p:txBody>
      </p:sp>
      <p:sp>
        <p:nvSpPr>
          <p:cNvPr id="11" name="Shape 8"/>
          <p:cNvSpPr/>
          <p:nvPr/>
        </p:nvSpPr>
        <p:spPr>
          <a:xfrm>
            <a:off x="4643438" y="1340151"/>
            <a:ext cx="3429000" cy="1575895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12" name="Shape 9"/>
          <p:cNvSpPr/>
          <p:nvPr/>
        </p:nvSpPr>
        <p:spPr>
          <a:xfrm>
            <a:off x="4643438" y="1340151"/>
            <a:ext cx="28575" cy="1575895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13" name="Text 10"/>
          <p:cNvSpPr/>
          <p:nvPr/>
        </p:nvSpPr>
        <p:spPr>
          <a:xfrm>
            <a:off x="4814888" y="1511601"/>
            <a:ext cx="30861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2436" dirty="0"/>
          </a:p>
        </p:txBody>
      </p:sp>
      <p:sp>
        <p:nvSpPr>
          <p:cNvPr id="14" name="Text 11"/>
          <p:cNvSpPr/>
          <p:nvPr/>
        </p:nvSpPr>
        <p:spPr>
          <a:xfrm>
            <a:off x="4814888" y="1940226"/>
            <a:ext cx="3086100" cy="2042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9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Data Analytics</a:t>
            </a:r>
            <a:endParaRPr lang="en-US" sz="1090" dirty="0"/>
          </a:p>
        </p:txBody>
      </p:sp>
      <p:sp>
        <p:nvSpPr>
          <p:cNvPr id="15" name="Text 12"/>
          <p:cNvSpPr/>
          <p:nvPr/>
        </p:nvSpPr>
        <p:spPr>
          <a:xfrm>
            <a:off x="4814888" y="2230245"/>
            <a:ext cx="30861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Structured data enables </a:t>
            </a:r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reporting on maintenance trends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contractor performance, and facility issues to improve 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preventive maintenance scheduling.</a:t>
            </a:r>
            <a:endParaRPr lang="en-US" sz="780" dirty="0"/>
          </a:p>
        </p:txBody>
      </p:sp>
      <p:sp>
        <p:nvSpPr>
          <p:cNvPr id="16" name="Shape 13"/>
          <p:cNvSpPr/>
          <p:nvPr/>
        </p:nvSpPr>
        <p:spPr>
          <a:xfrm>
            <a:off x="1071563" y="3058920"/>
            <a:ext cx="3429000" cy="1575895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17" name="Shape 14"/>
          <p:cNvSpPr/>
          <p:nvPr/>
        </p:nvSpPr>
        <p:spPr>
          <a:xfrm>
            <a:off x="1071563" y="3058920"/>
            <a:ext cx="28575" cy="1575895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18" name="Text 15"/>
          <p:cNvSpPr/>
          <p:nvPr/>
        </p:nvSpPr>
        <p:spPr>
          <a:xfrm>
            <a:off x="1243013" y="3230370"/>
            <a:ext cx="30861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2436" dirty="0"/>
          </a:p>
        </p:txBody>
      </p:sp>
      <p:sp>
        <p:nvSpPr>
          <p:cNvPr id="19" name="Text 16"/>
          <p:cNvSpPr/>
          <p:nvPr/>
        </p:nvSpPr>
        <p:spPr>
          <a:xfrm>
            <a:off x="1243013" y="3658995"/>
            <a:ext cx="3086100" cy="2042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9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System Integration</a:t>
            </a:r>
            <a:endParaRPr lang="en-US" sz="1090" dirty="0"/>
          </a:p>
        </p:txBody>
      </p:sp>
      <p:sp>
        <p:nvSpPr>
          <p:cNvPr id="20" name="Text 17"/>
          <p:cNvSpPr/>
          <p:nvPr/>
        </p:nvSpPr>
        <p:spPr>
          <a:xfrm>
            <a:off x="1243013" y="3949015"/>
            <a:ext cx="30861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Future integration with </a:t>
            </a:r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maintenance management systems </a:t>
            </a:r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(CMMS)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automated alerts, and real-time management 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dashboards.</a:t>
            </a:r>
            <a:endParaRPr lang="en-US" sz="780" dirty="0"/>
          </a:p>
        </p:txBody>
      </p:sp>
      <p:sp>
        <p:nvSpPr>
          <p:cNvPr id="21" name="Shape 18"/>
          <p:cNvSpPr/>
          <p:nvPr/>
        </p:nvSpPr>
        <p:spPr>
          <a:xfrm>
            <a:off x="4643438" y="3058920"/>
            <a:ext cx="3429000" cy="1575895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22" name="Shape 19"/>
          <p:cNvSpPr/>
          <p:nvPr/>
        </p:nvSpPr>
        <p:spPr>
          <a:xfrm>
            <a:off x="4643438" y="3058920"/>
            <a:ext cx="28575" cy="1575895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23" name="Text 20"/>
          <p:cNvSpPr/>
          <p:nvPr/>
        </p:nvSpPr>
        <p:spPr>
          <a:xfrm>
            <a:off x="4814888" y="3230370"/>
            <a:ext cx="30861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2436" dirty="0"/>
          </a:p>
        </p:txBody>
      </p:sp>
      <p:sp>
        <p:nvSpPr>
          <p:cNvPr id="24" name="Text 21"/>
          <p:cNvSpPr/>
          <p:nvPr/>
        </p:nvSpPr>
        <p:spPr>
          <a:xfrm>
            <a:off x="4814888" y="3658995"/>
            <a:ext cx="3086100" cy="20429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090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Feature Expansion</a:t>
            </a:r>
            <a:endParaRPr lang="en-US" sz="1090" dirty="0"/>
          </a:p>
        </p:txBody>
      </p:sp>
      <p:sp>
        <p:nvSpPr>
          <p:cNvPr id="25" name="Text 22"/>
          <p:cNvSpPr/>
          <p:nvPr/>
        </p:nvSpPr>
        <p:spPr>
          <a:xfrm>
            <a:off x="4814888" y="3949015"/>
            <a:ext cx="3086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Ready for </a:t>
            </a:r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geolocation tagging, voice input, and multi-</a:t>
            </a:r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language support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 enhance accessibility and 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functionality.</a:t>
            </a:r>
            <a:endParaRPr lang="en-US" sz="78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4" name="Text 1"/>
          <p:cNvSpPr/>
          <p:nvPr/>
        </p:nvSpPr>
        <p:spPr>
          <a:xfrm>
            <a:off x="428625" y="357188"/>
            <a:ext cx="8286750" cy="41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Paper vs. Digital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0" y="768651"/>
            <a:ext cx="4572000" cy="4374849"/>
          </a:xfrm>
          <a:prstGeom prst="rect">
            <a:avLst/>
          </a:prstGeom>
          <a:solidFill>
            <a:srgbClr val="EEEEEE"/>
          </a:solidFill>
          <a:ln/>
        </p:spPr>
      </p:sp>
      <p:sp>
        <p:nvSpPr>
          <p:cNvPr id="6" name="Shape 3"/>
          <p:cNvSpPr/>
          <p:nvPr/>
        </p:nvSpPr>
        <p:spPr>
          <a:xfrm>
            <a:off x="3143250" y="768651"/>
            <a:ext cx="1428750" cy="1428750"/>
          </a:xfrm>
          <a:prstGeom prst="rect">
            <a:avLst/>
          </a:prstGeom>
          <a:solidFill>
            <a:srgbClr val="000000">
              <a:alpha val="15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285750" y="1054401"/>
            <a:ext cx="357188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45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📄</a:t>
            </a:r>
            <a:endParaRPr lang="en-US" sz="2145" dirty="0"/>
          </a:p>
        </p:txBody>
      </p:sp>
      <p:sp>
        <p:nvSpPr>
          <p:cNvPr id="8" name="Text 5"/>
          <p:cNvSpPr/>
          <p:nvPr/>
        </p:nvSpPr>
        <p:spPr>
          <a:xfrm>
            <a:off x="728663" y="1099942"/>
            <a:ext cx="616148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EF444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Paper</a:t>
            </a:r>
            <a:endParaRPr lang="en-US" sz="1397" dirty="0"/>
          </a:p>
        </p:txBody>
      </p:sp>
      <p:sp>
        <p:nvSpPr>
          <p:cNvPr id="9" name="Shape 6"/>
          <p:cNvSpPr/>
          <p:nvPr/>
        </p:nvSpPr>
        <p:spPr>
          <a:xfrm>
            <a:off x="285750" y="1602684"/>
            <a:ext cx="200025" cy="200025"/>
          </a:xfrm>
          <a:prstGeom prst="ellipse">
            <a:avLst/>
          </a:prstGeom>
          <a:solidFill>
            <a:srgbClr val="FFEBEE"/>
          </a:solidFill>
          <a:ln/>
        </p:spPr>
      </p:sp>
      <p:sp>
        <p:nvSpPr>
          <p:cNvPr id="10" name="Text 7"/>
          <p:cNvSpPr/>
          <p:nvPr/>
        </p:nvSpPr>
        <p:spPr>
          <a:xfrm>
            <a:off x="285750" y="1602684"/>
            <a:ext cx="200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EF444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✗</a:t>
            </a:r>
            <a:endParaRPr lang="en-US" sz="683" dirty="0"/>
          </a:p>
        </p:txBody>
      </p:sp>
      <p:sp>
        <p:nvSpPr>
          <p:cNvPr id="11" name="Text 8"/>
          <p:cNvSpPr/>
          <p:nvPr/>
        </p:nvSpPr>
        <p:spPr>
          <a:xfrm>
            <a:off x="571500" y="1602684"/>
            <a:ext cx="860822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Processing Speed</a:t>
            </a:r>
            <a:endParaRPr lang="en-US" sz="727" dirty="0"/>
          </a:p>
        </p:txBody>
      </p:sp>
      <p:sp>
        <p:nvSpPr>
          <p:cNvPr id="12" name="Text 9"/>
          <p:cNvSpPr/>
          <p:nvPr/>
        </p:nvSpPr>
        <p:spPr>
          <a:xfrm>
            <a:off x="571500" y="1781277"/>
            <a:ext cx="860822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EF444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2-3 days</a:t>
            </a:r>
            <a:endParaRPr lang="en-US" sz="784" dirty="0"/>
          </a:p>
        </p:txBody>
      </p:sp>
      <p:sp>
        <p:nvSpPr>
          <p:cNvPr id="13" name="Shape 10"/>
          <p:cNvSpPr/>
          <p:nvPr/>
        </p:nvSpPr>
        <p:spPr>
          <a:xfrm>
            <a:off x="285750" y="2056312"/>
            <a:ext cx="200025" cy="200025"/>
          </a:xfrm>
          <a:prstGeom prst="ellipse">
            <a:avLst/>
          </a:prstGeom>
          <a:solidFill>
            <a:srgbClr val="FFEBEE"/>
          </a:solidFill>
          <a:ln/>
        </p:spPr>
      </p:sp>
      <p:sp>
        <p:nvSpPr>
          <p:cNvPr id="14" name="Text 11"/>
          <p:cNvSpPr/>
          <p:nvPr/>
        </p:nvSpPr>
        <p:spPr>
          <a:xfrm>
            <a:off x="285750" y="2056312"/>
            <a:ext cx="200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EF444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✗</a:t>
            </a:r>
            <a:endParaRPr lang="en-US" sz="683" dirty="0"/>
          </a:p>
        </p:txBody>
      </p:sp>
      <p:sp>
        <p:nvSpPr>
          <p:cNvPr id="15" name="Text 12"/>
          <p:cNvSpPr/>
          <p:nvPr/>
        </p:nvSpPr>
        <p:spPr>
          <a:xfrm>
            <a:off x="571500" y="2056312"/>
            <a:ext cx="689372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Accuracy</a:t>
            </a:r>
            <a:endParaRPr lang="en-US" sz="727" dirty="0"/>
          </a:p>
        </p:txBody>
      </p:sp>
      <p:sp>
        <p:nvSpPr>
          <p:cNvPr id="16" name="Text 13"/>
          <p:cNvSpPr/>
          <p:nvPr/>
        </p:nvSpPr>
        <p:spPr>
          <a:xfrm>
            <a:off x="571500" y="2234905"/>
            <a:ext cx="689372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EF444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85%</a:t>
            </a:r>
            <a:endParaRPr lang="en-US" sz="784" dirty="0"/>
          </a:p>
        </p:txBody>
      </p:sp>
      <p:sp>
        <p:nvSpPr>
          <p:cNvPr id="17" name="Shape 14"/>
          <p:cNvSpPr/>
          <p:nvPr/>
        </p:nvSpPr>
        <p:spPr>
          <a:xfrm>
            <a:off x="285750" y="2509940"/>
            <a:ext cx="200025" cy="200025"/>
          </a:xfrm>
          <a:prstGeom prst="ellipse">
            <a:avLst/>
          </a:prstGeom>
          <a:solidFill>
            <a:srgbClr val="FFEBEE"/>
          </a:solidFill>
          <a:ln/>
        </p:spPr>
      </p:sp>
      <p:sp>
        <p:nvSpPr>
          <p:cNvPr id="18" name="Text 15"/>
          <p:cNvSpPr/>
          <p:nvPr/>
        </p:nvSpPr>
        <p:spPr>
          <a:xfrm>
            <a:off x="285750" y="2509940"/>
            <a:ext cx="200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EF444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✗</a:t>
            </a:r>
            <a:endParaRPr lang="en-US" sz="683" dirty="0"/>
          </a:p>
        </p:txBody>
      </p:sp>
      <p:sp>
        <p:nvSpPr>
          <p:cNvPr id="19" name="Text 16"/>
          <p:cNvSpPr/>
          <p:nvPr/>
        </p:nvSpPr>
        <p:spPr>
          <a:xfrm>
            <a:off x="571500" y="2509940"/>
            <a:ext cx="575072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Annual Cost</a:t>
            </a:r>
            <a:endParaRPr lang="en-US" sz="727" dirty="0"/>
          </a:p>
        </p:txBody>
      </p:sp>
      <p:sp>
        <p:nvSpPr>
          <p:cNvPr id="20" name="Text 17"/>
          <p:cNvSpPr/>
          <p:nvPr/>
        </p:nvSpPr>
        <p:spPr>
          <a:xfrm>
            <a:off x="571500" y="2688534"/>
            <a:ext cx="575072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EF444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$5,000</a:t>
            </a:r>
            <a:endParaRPr lang="en-US" sz="784" dirty="0"/>
          </a:p>
        </p:txBody>
      </p:sp>
      <p:sp>
        <p:nvSpPr>
          <p:cNvPr id="21" name="Shape 18"/>
          <p:cNvSpPr/>
          <p:nvPr/>
        </p:nvSpPr>
        <p:spPr>
          <a:xfrm>
            <a:off x="285750" y="2963568"/>
            <a:ext cx="200025" cy="200025"/>
          </a:xfrm>
          <a:prstGeom prst="ellipse">
            <a:avLst/>
          </a:prstGeom>
          <a:solidFill>
            <a:srgbClr val="FFEBEE"/>
          </a:solidFill>
          <a:ln/>
        </p:spPr>
      </p:sp>
      <p:sp>
        <p:nvSpPr>
          <p:cNvPr id="22" name="Text 19"/>
          <p:cNvSpPr/>
          <p:nvPr/>
        </p:nvSpPr>
        <p:spPr>
          <a:xfrm>
            <a:off x="285750" y="2963568"/>
            <a:ext cx="200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EF444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✗</a:t>
            </a:r>
            <a:endParaRPr lang="en-US" sz="683" dirty="0"/>
          </a:p>
        </p:txBody>
      </p:sp>
      <p:sp>
        <p:nvSpPr>
          <p:cNvPr id="23" name="Text 20"/>
          <p:cNvSpPr/>
          <p:nvPr/>
        </p:nvSpPr>
        <p:spPr>
          <a:xfrm>
            <a:off x="571500" y="2963568"/>
            <a:ext cx="600075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Accessibility</a:t>
            </a:r>
            <a:endParaRPr lang="en-US" sz="727" dirty="0"/>
          </a:p>
        </p:txBody>
      </p:sp>
      <p:sp>
        <p:nvSpPr>
          <p:cNvPr id="24" name="Text 21"/>
          <p:cNvSpPr/>
          <p:nvPr/>
        </p:nvSpPr>
        <p:spPr>
          <a:xfrm>
            <a:off x="571500" y="3142162"/>
            <a:ext cx="600075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EF444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Limited</a:t>
            </a:r>
            <a:endParaRPr lang="en-US" sz="784" dirty="0"/>
          </a:p>
        </p:txBody>
      </p:sp>
      <p:sp>
        <p:nvSpPr>
          <p:cNvPr id="25" name="Shape 22"/>
          <p:cNvSpPr/>
          <p:nvPr/>
        </p:nvSpPr>
        <p:spPr>
          <a:xfrm>
            <a:off x="285750" y="3417196"/>
            <a:ext cx="200025" cy="200025"/>
          </a:xfrm>
          <a:prstGeom prst="ellipse">
            <a:avLst/>
          </a:prstGeom>
          <a:solidFill>
            <a:srgbClr val="FFEBEE"/>
          </a:solidFill>
          <a:ln/>
        </p:spPr>
      </p:sp>
      <p:sp>
        <p:nvSpPr>
          <p:cNvPr id="26" name="Text 23"/>
          <p:cNvSpPr/>
          <p:nvPr/>
        </p:nvSpPr>
        <p:spPr>
          <a:xfrm>
            <a:off x="285750" y="3417196"/>
            <a:ext cx="200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EF444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✗</a:t>
            </a:r>
            <a:endParaRPr lang="en-US" sz="683" dirty="0"/>
          </a:p>
        </p:txBody>
      </p:sp>
      <p:sp>
        <p:nvSpPr>
          <p:cNvPr id="27" name="Text 24"/>
          <p:cNvSpPr/>
          <p:nvPr/>
        </p:nvSpPr>
        <p:spPr>
          <a:xfrm>
            <a:off x="571500" y="3417196"/>
            <a:ext cx="483989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Scalability</a:t>
            </a:r>
            <a:endParaRPr lang="en-US" sz="727" dirty="0"/>
          </a:p>
        </p:txBody>
      </p:sp>
      <p:sp>
        <p:nvSpPr>
          <p:cNvPr id="28" name="Text 25"/>
          <p:cNvSpPr/>
          <p:nvPr/>
        </p:nvSpPr>
        <p:spPr>
          <a:xfrm>
            <a:off x="571500" y="3595790"/>
            <a:ext cx="483989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EF444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Manual</a:t>
            </a:r>
            <a:endParaRPr lang="en-US" sz="784" dirty="0"/>
          </a:p>
        </p:txBody>
      </p:sp>
      <p:sp>
        <p:nvSpPr>
          <p:cNvPr id="29" name="Shape 26"/>
          <p:cNvSpPr/>
          <p:nvPr/>
        </p:nvSpPr>
        <p:spPr>
          <a:xfrm>
            <a:off x="285750" y="3870824"/>
            <a:ext cx="200025" cy="200025"/>
          </a:xfrm>
          <a:prstGeom prst="ellipse">
            <a:avLst/>
          </a:prstGeom>
          <a:solidFill>
            <a:srgbClr val="FFEBEE"/>
          </a:solidFill>
          <a:ln/>
        </p:spPr>
      </p:sp>
      <p:sp>
        <p:nvSpPr>
          <p:cNvPr id="30" name="Text 27"/>
          <p:cNvSpPr/>
          <p:nvPr/>
        </p:nvSpPr>
        <p:spPr>
          <a:xfrm>
            <a:off x="285750" y="3870824"/>
            <a:ext cx="200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EF444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✗</a:t>
            </a:r>
            <a:endParaRPr lang="en-US" sz="683" dirty="0"/>
          </a:p>
        </p:txBody>
      </p:sp>
      <p:sp>
        <p:nvSpPr>
          <p:cNvPr id="31" name="Text 28"/>
          <p:cNvSpPr/>
          <p:nvPr/>
        </p:nvSpPr>
        <p:spPr>
          <a:xfrm>
            <a:off x="571500" y="3870824"/>
            <a:ext cx="102155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Environmental Impact</a:t>
            </a:r>
            <a:endParaRPr lang="en-US" sz="727" dirty="0"/>
          </a:p>
        </p:txBody>
      </p:sp>
      <p:sp>
        <p:nvSpPr>
          <p:cNvPr id="32" name="Text 29"/>
          <p:cNvSpPr/>
          <p:nvPr/>
        </p:nvSpPr>
        <p:spPr>
          <a:xfrm>
            <a:off x="571500" y="4049418"/>
            <a:ext cx="1021556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EF4444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High waste</a:t>
            </a:r>
            <a:endParaRPr lang="en-US" sz="784" dirty="0"/>
          </a:p>
        </p:txBody>
      </p:sp>
      <p:sp>
        <p:nvSpPr>
          <p:cNvPr id="33" name="Shape 30"/>
          <p:cNvSpPr/>
          <p:nvPr/>
        </p:nvSpPr>
        <p:spPr>
          <a:xfrm>
            <a:off x="4572000" y="768651"/>
            <a:ext cx="4572000" cy="4374849"/>
          </a:xfrm>
          <a:prstGeom prst="rect">
            <a:avLst/>
          </a:prstGeom>
          <a:solidFill>
            <a:srgbClr val="E8F2FF"/>
          </a:solidFill>
          <a:ln/>
        </p:spPr>
      </p:sp>
      <p:sp>
        <p:nvSpPr>
          <p:cNvPr id="34" name="Text 31"/>
          <p:cNvSpPr/>
          <p:nvPr/>
        </p:nvSpPr>
        <p:spPr>
          <a:xfrm>
            <a:off x="4857750" y="1054401"/>
            <a:ext cx="357188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45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📱</a:t>
            </a:r>
            <a:endParaRPr lang="en-US" sz="2145" dirty="0"/>
          </a:p>
        </p:txBody>
      </p:sp>
      <p:sp>
        <p:nvSpPr>
          <p:cNvPr id="35" name="Text 32"/>
          <p:cNvSpPr/>
          <p:nvPr/>
        </p:nvSpPr>
        <p:spPr>
          <a:xfrm>
            <a:off x="5300663" y="1099942"/>
            <a:ext cx="694730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Digital</a:t>
            </a:r>
            <a:endParaRPr lang="en-US" sz="1397" dirty="0"/>
          </a:p>
        </p:txBody>
      </p:sp>
      <p:sp>
        <p:nvSpPr>
          <p:cNvPr id="36" name="Shape 33"/>
          <p:cNvSpPr/>
          <p:nvPr/>
        </p:nvSpPr>
        <p:spPr>
          <a:xfrm>
            <a:off x="4857750" y="1602684"/>
            <a:ext cx="200025" cy="200025"/>
          </a:xfrm>
          <a:prstGeom prst="ellipse">
            <a:avLst/>
          </a:prstGeom>
          <a:solidFill>
            <a:srgbClr val="E3F2FD"/>
          </a:solidFill>
          <a:ln/>
        </p:spPr>
      </p:sp>
      <p:sp>
        <p:nvSpPr>
          <p:cNvPr id="37" name="Text 34"/>
          <p:cNvSpPr/>
          <p:nvPr/>
        </p:nvSpPr>
        <p:spPr>
          <a:xfrm>
            <a:off x="4857750" y="1602684"/>
            <a:ext cx="200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16D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✓</a:t>
            </a:r>
            <a:endParaRPr lang="en-US" sz="683" dirty="0"/>
          </a:p>
        </p:txBody>
      </p:sp>
      <p:sp>
        <p:nvSpPr>
          <p:cNvPr id="38" name="Text 35"/>
          <p:cNvSpPr/>
          <p:nvPr/>
        </p:nvSpPr>
        <p:spPr>
          <a:xfrm>
            <a:off x="5143500" y="1602684"/>
            <a:ext cx="860822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Processing Speed</a:t>
            </a:r>
            <a:endParaRPr lang="en-US" sz="727" dirty="0"/>
          </a:p>
        </p:txBody>
      </p:sp>
      <p:sp>
        <p:nvSpPr>
          <p:cNvPr id="39" name="Text 36"/>
          <p:cNvSpPr/>
          <p:nvPr/>
        </p:nvSpPr>
        <p:spPr>
          <a:xfrm>
            <a:off x="5143500" y="1781277"/>
            <a:ext cx="860822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16D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Instant</a:t>
            </a:r>
            <a:endParaRPr lang="en-US" sz="784" dirty="0"/>
          </a:p>
        </p:txBody>
      </p:sp>
      <p:sp>
        <p:nvSpPr>
          <p:cNvPr id="40" name="Shape 37"/>
          <p:cNvSpPr/>
          <p:nvPr/>
        </p:nvSpPr>
        <p:spPr>
          <a:xfrm>
            <a:off x="4857750" y="2056312"/>
            <a:ext cx="200025" cy="200025"/>
          </a:xfrm>
          <a:prstGeom prst="ellipse">
            <a:avLst/>
          </a:prstGeom>
          <a:solidFill>
            <a:srgbClr val="E3F2FD"/>
          </a:solidFill>
          <a:ln/>
        </p:spPr>
      </p:sp>
      <p:sp>
        <p:nvSpPr>
          <p:cNvPr id="41" name="Text 38"/>
          <p:cNvSpPr/>
          <p:nvPr/>
        </p:nvSpPr>
        <p:spPr>
          <a:xfrm>
            <a:off x="4857750" y="2056312"/>
            <a:ext cx="200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16D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✓</a:t>
            </a:r>
            <a:endParaRPr lang="en-US" sz="683" dirty="0"/>
          </a:p>
        </p:txBody>
      </p:sp>
      <p:sp>
        <p:nvSpPr>
          <p:cNvPr id="42" name="Text 39"/>
          <p:cNvSpPr/>
          <p:nvPr/>
        </p:nvSpPr>
        <p:spPr>
          <a:xfrm>
            <a:off x="5143500" y="2056312"/>
            <a:ext cx="689372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Accuracy</a:t>
            </a:r>
            <a:endParaRPr lang="en-US" sz="727" dirty="0"/>
          </a:p>
        </p:txBody>
      </p:sp>
      <p:sp>
        <p:nvSpPr>
          <p:cNvPr id="43" name="Text 40"/>
          <p:cNvSpPr/>
          <p:nvPr/>
        </p:nvSpPr>
        <p:spPr>
          <a:xfrm>
            <a:off x="5143500" y="2234905"/>
            <a:ext cx="689372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16D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99%+</a:t>
            </a:r>
            <a:endParaRPr lang="en-US" sz="784" dirty="0"/>
          </a:p>
        </p:txBody>
      </p:sp>
      <p:sp>
        <p:nvSpPr>
          <p:cNvPr id="44" name="Shape 41"/>
          <p:cNvSpPr/>
          <p:nvPr/>
        </p:nvSpPr>
        <p:spPr>
          <a:xfrm>
            <a:off x="4857750" y="2509940"/>
            <a:ext cx="200025" cy="200025"/>
          </a:xfrm>
          <a:prstGeom prst="ellipse">
            <a:avLst/>
          </a:prstGeom>
          <a:solidFill>
            <a:srgbClr val="E3F2FD"/>
          </a:solidFill>
          <a:ln/>
        </p:spPr>
      </p:sp>
      <p:sp>
        <p:nvSpPr>
          <p:cNvPr id="45" name="Text 42"/>
          <p:cNvSpPr/>
          <p:nvPr/>
        </p:nvSpPr>
        <p:spPr>
          <a:xfrm>
            <a:off x="4857750" y="2509940"/>
            <a:ext cx="200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16D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✓</a:t>
            </a:r>
            <a:endParaRPr lang="en-US" sz="683" dirty="0"/>
          </a:p>
        </p:txBody>
      </p:sp>
      <p:sp>
        <p:nvSpPr>
          <p:cNvPr id="46" name="Text 43"/>
          <p:cNvSpPr/>
          <p:nvPr/>
        </p:nvSpPr>
        <p:spPr>
          <a:xfrm>
            <a:off x="5143500" y="2509940"/>
            <a:ext cx="575072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Annual Cost</a:t>
            </a:r>
            <a:endParaRPr lang="en-US" sz="727" dirty="0"/>
          </a:p>
        </p:txBody>
      </p:sp>
      <p:sp>
        <p:nvSpPr>
          <p:cNvPr id="47" name="Text 44"/>
          <p:cNvSpPr/>
          <p:nvPr/>
        </p:nvSpPr>
        <p:spPr>
          <a:xfrm>
            <a:off x="5143500" y="2688534"/>
            <a:ext cx="575072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16D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$0</a:t>
            </a:r>
            <a:endParaRPr lang="en-US" sz="784" dirty="0"/>
          </a:p>
        </p:txBody>
      </p:sp>
      <p:sp>
        <p:nvSpPr>
          <p:cNvPr id="48" name="Shape 45"/>
          <p:cNvSpPr/>
          <p:nvPr/>
        </p:nvSpPr>
        <p:spPr>
          <a:xfrm>
            <a:off x="4857750" y="2963568"/>
            <a:ext cx="200025" cy="200025"/>
          </a:xfrm>
          <a:prstGeom prst="ellipse">
            <a:avLst/>
          </a:prstGeom>
          <a:solidFill>
            <a:srgbClr val="E3F2FD"/>
          </a:solidFill>
          <a:ln/>
        </p:spPr>
      </p:sp>
      <p:sp>
        <p:nvSpPr>
          <p:cNvPr id="49" name="Text 46"/>
          <p:cNvSpPr/>
          <p:nvPr/>
        </p:nvSpPr>
        <p:spPr>
          <a:xfrm>
            <a:off x="4857750" y="2963568"/>
            <a:ext cx="200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16D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✓</a:t>
            </a:r>
            <a:endParaRPr lang="en-US" sz="683" dirty="0"/>
          </a:p>
        </p:txBody>
      </p:sp>
      <p:sp>
        <p:nvSpPr>
          <p:cNvPr id="50" name="Text 47"/>
          <p:cNvSpPr/>
          <p:nvPr/>
        </p:nvSpPr>
        <p:spPr>
          <a:xfrm>
            <a:off x="5143500" y="2963568"/>
            <a:ext cx="600075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Accessibility</a:t>
            </a:r>
            <a:endParaRPr lang="en-US" sz="727" dirty="0"/>
          </a:p>
        </p:txBody>
      </p:sp>
      <p:sp>
        <p:nvSpPr>
          <p:cNvPr id="51" name="Text 48"/>
          <p:cNvSpPr/>
          <p:nvPr/>
        </p:nvSpPr>
        <p:spPr>
          <a:xfrm>
            <a:off x="5143500" y="3142162"/>
            <a:ext cx="600075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16D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24/7</a:t>
            </a:r>
            <a:endParaRPr lang="en-US" sz="784" dirty="0"/>
          </a:p>
        </p:txBody>
      </p:sp>
      <p:sp>
        <p:nvSpPr>
          <p:cNvPr id="52" name="Shape 49"/>
          <p:cNvSpPr/>
          <p:nvPr/>
        </p:nvSpPr>
        <p:spPr>
          <a:xfrm>
            <a:off x="4857750" y="3417196"/>
            <a:ext cx="200025" cy="200025"/>
          </a:xfrm>
          <a:prstGeom prst="ellipse">
            <a:avLst/>
          </a:prstGeom>
          <a:solidFill>
            <a:srgbClr val="E3F2FD"/>
          </a:solidFill>
          <a:ln/>
        </p:spPr>
      </p:sp>
      <p:sp>
        <p:nvSpPr>
          <p:cNvPr id="53" name="Text 50"/>
          <p:cNvSpPr/>
          <p:nvPr/>
        </p:nvSpPr>
        <p:spPr>
          <a:xfrm>
            <a:off x="4857750" y="3417196"/>
            <a:ext cx="200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16D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✓</a:t>
            </a:r>
            <a:endParaRPr lang="en-US" sz="683" dirty="0"/>
          </a:p>
        </p:txBody>
      </p:sp>
      <p:sp>
        <p:nvSpPr>
          <p:cNvPr id="54" name="Text 51"/>
          <p:cNvSpPr/>
          <p:nvPr/>
        </p:nvSpPr>
        <p:spPr>
          <a:xfrm>
            <a:off x="5143500" y="3417196"/>
            <a:ext cx="514238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Scalability</a:t>
            </a:r>
            <a:endParaRPr lang="en-US" sz="727" dirty="0"/>
          </a:p>
        </p:txBody>
      </p:sp>
      <p:sp>
        <p:nvSpPr>
          <p:cNvPr id="55" name="Text 52"/>
          <p:cNvSpPr/>
          <p:nvPr/>
        </p:nvSpPr>
        <p:spPr>
          <a:xfrm>
            <a:off x="5143500" y="3595790"/>
            <a:ext cx="514238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16D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Automatic</a:t>
            </a:r>
            <a:endParaRPr lang="en-US" sz="784" dirty="0"/>
          </a:p>
        </p:txBody>
      </p:sp>
      <p:sp>
        <p:nvSpPr>
          <p:cNvPr id="56" name="Shape 53"/>
          <p:cNvSpPr/>
          <p:nvPr/>
        </p:nvSpPr>
        <p:spPr>
          <a:xfrm>
            <a:off x="4857750" y="3870824"/>
            <a:ext cx="200025" cy="200025"/>
          </a:xfrm>
          <a:prstGeom prst="ellipse">
            <a:avLst/>
          </a:prstGeom>
          <a:solidFill>
            <a:srgbClr val="E3F2FD"/>
          </a:solidFill>
          <a:ln/>
        </p:spPr>
      </p:sp>
      <p:sp>
        <p:nvSpPr>
          <p:cNvPr id="57" name="Text 54"/>
          <p:cNvSpPr/>
          <p:nvPr/>
        </p:nvSpPr>
        <p:spPr>
          <a:xfrm>
            <a:off x="4857750" y="3870824"/>
            <a:ext cx="200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016D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✓</a:t>
            </a:r>
            <a:endParaRPr lang="en-US" sz="683" dirty="0"/>
          </a:p>
        </p:txBody>
      </p:sp>
      <p:sp>
        <p:nvSpPr>
          <p:cNvPr id="58" name="Text 55"/>
          <p:cNvSpPr/>
          <p:nvPr/>
        </p:nvSpPr>
        <p:spPr>
          <a:xfrm>
            <a:off x="5143500" y="3870824"/>
            <a:ext cx="102155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Environmental Impact</a:t>
            </a:r>
            <a:endParaRPr lang="en-US" sz="727" dirty="0"/>
          </a:p>
        </p:txBody>
      </p:sp>
      <p:sp>
        <p:nvSpPr>
          <p:cNvPr id="59" name="Text 56"/>
          <p:cNvSpPr/>
          <p:nvPr/>
        </p:nvSpPr>
        <p:spPr>
          <a:xfrm>
            <a:off x="5143500" y="4049418"/>
            <a:ext cx="1021556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16DB8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Zero waste</a:t>
            </a:r>
            <a:endParaRPr lang="en-US" sz="7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4" name="Text 1"/>
          <p:cNvSpPr/>
          <p:nvPr/>
        </p:nvSpPr>
        <p:spPr>
          <a:xfrm>
            <a:off x="2595860" y="593294"/>
            <a:ext cx="3952280" cy="4179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Return on Investment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1071563" y="1268378"/>
            <a:ext cx="2238366" cy="1156925"/>
          </a:xfrm>
          <a:prstGeom prst="rect">
            <a:avLst/>
          </a:prstGeom>
          <a:solidFill>
            <a:srgbClr val="FAF8F3"/>
          </a:solidFill>
          <a:ln/>
        </p:spPr>
      </p:sp>
      <p:sp>
        <p:nvSpPr>
          <p:cNvPr id="6" name="Shape 3"/>
          <p:cNvSpPr/>
          <p:nvPr/>
        </p:nvSpPr>
        <p:spPr>
          <a:xfrm>
            <a:off x="1071563" y="1268378"/>
            <a:ext cx="28575" cy="1156925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7" name="Text 4"/>
          <p:cNvSpPr/>
          <p:nvPr/>
        </p:nvSpPr>
        <p:spPr>
          <a:xfrm>
            <a:off x="1185863" y="1411253"/>
            <a:ext cx="2009766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ANNUAL SAVINGS</a:t>
            </a:r>
            <a:endParaRPr lang="en-US" sz="634" dirty="0"/>
          </a:p>
        </p:txBody>
      </p:sp>
      <p:sp>
        <p:nvSpPr>
          <p:cNvPr id="8" name="Text 5"/>
          <p:cNvSpPr/>
          <p:nvPr/>
        </p:nvSpPr>
        <p:spPr>
          <a:xfrm>
            <a:off x="1185863" y="1609492"/>
            <a:ext cx="2009766" cy="2514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2" b="1" dirty="0">
                <a:solidFill>
                  <a:srgbClr val="A3916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$5,000</a:t>
            </a:r>
            <a:endParaRPr lang="en-US" sz="1602" dirty="0"/>
          </a:p>
        </p:txBody>
      </p:sp>
      <p:sp>
        <p:nvSpPr>
          <p:cNvPr id="9" name="Text 6"/>
          <p:cNvSpPr/>
          <p:nvPr/>
        </p:nvSpPr>
        <p:spPr>
          <a:xfrm>
            <a:off x="1185863" y="1889522"/>
            <a:ext cx="2009766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987" b="1" dirty="0">
                <a:solidFill>
                  <a:srgbClr val="A3916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OMR 1,925</a:t>
            </a:r>
            <a:endParaRPr lang="en-US" sz="987" dirty="0"/>
          </a:p>
        </p:txBody>
      </p:sp>
      <p:sp>
        <p:nvSpPr>
          <p:cNvPr id="10" name="Text 7"/>
          <p:cNvSpPr/>
          <p:nvPr/>
        </p:nvSpPr>
        <p:spPr>
          <a:xfrm>
            <a:off x="1185863" y="2132409"/>
            <a:ext cx="200976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Labor, materials, and error costs</a:t>
            </a:r>
            <a:endParaRPr lang="en-US" sz="727" dirty="0"/>
          </a:p>
        </p:txBody>
      </p:sp>
      <p:sp>
        <p:nvSpPr>
          <p:cNvPr id="11" name="Shape 8"/>
          <p:cNvSpPr/>
          <p:nvPr/>
        </p:nvSpPr>
        <p:spPr>
          <a:xfrm>
            <a:off x="3452803" y="1268378"/>
            <a:ext cx="2238366" cy="1156925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12" name="Shape 9"/>
          <p:cNvSpPr/>
          <p:nvPr/>
        </p:nvSpPr>
        <p:spPr>
          <a:xfrm>
            <a:off x="3452803" y="1268378"/>
            <a:ext cx="28575" cy="1156925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13" name="Text 10"/>
          <p:cNvSpPr/>
          <p:nvPr/>
        </p:nvSpPr>
        <p:spPr>
          <a:xfrm>
            <a:off x="3567103" y="1411253"/>
            <a:ext cx="2009766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IMPLEMENTATION COST</a:t>
            </a:r>
            <a:endParaRPr lang="en-US" sz="634" dirty="0"/>
          </a:p>
        </p:txBody>
      </p:sp>
      <p:sp>
        <p:nvSpPr>
          <p:cNvPr id="14" name="Text 11"/>
          <p:cNvSpPr/>
          <p:nvPr/>
        </p:nvSpPr>
        <p:spPr>
          <a:xfrm>
            <a:off x="3567103" y="1609492"/>
            <a:ext cx="2009766" cy="2514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2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Minimal</a:t>
            </a:r>
            <a:endParaRPr lang="en-US" sz="1602" dirty="0"/>
          </a:p>
        </p:txBody>
      </p:sp>
      <p:sp>
        <p:nvSpPr>
          <p:cNvPr id="15" name="Text 12"/>
          <p:cNvSpPr/>
          <p:nvPr/>
        </p:nvSpPr>
        <p:spPr>
          <a:xfrm>
            <a:off x="3567103" y="1946672"/>
            <a:ext cx="200976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Already built and ready</a:t>
            </a:r>
            <a:endParaRPr lang="en-US" sz="727" dirty="0"/>
          </a:p>
        </p:txBody>
      </p:sp>
      <p:sp>
        <p:nvSpPr>
          <p:cNvPr id="16" name="Shape 13"/>
          <p:cNvSpPr/>
          <p:nvPr/>
        </p:nvSpPr>
        <p:spPr>
          <a:xfrm>
            <a:off x="5834044" y="1268378"/>
            <a:ext cx="2238394" cy="1156925"/>
          </a:xfrm>
          <a:prstGeom prst="rect">
            <a:avLst/>
          </a:prstGeom>
          <a:solidFill>
            <a:srgbClr val="FAF8F3"/>
          </a:solidFill>
          <a:ln/>
        </p:spPr>
      </p:sp>
      <p:sp>
        <p:nvSpPr>
          <p:cNvPr id="17" name="Shape 14"/>
          <p:cNvSpPr/>
          <p:nvPr/>
        </p:nvSpPr>
        <p:spPr>
          <a:xfrm>
            <a:off x="5834044" y="1268378"/>
            <a:ext cx="28575" cy="1156925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18" name="Text 15"/>
          <p:cNvSpPr/>
          <p:nvPr/>
        </p:nvSpPr>
        <p:spPr>
          <a:xfrm>
            <a:off x="5948344" y="1411253"/>
            <a:ext cx="2009794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PAYBACK PERIOD</a:t>
            </a:r>
            <a:endParaRPr lang="en-US" sz="634" dirty="0"/>
          </a:p>
        </p:txBody>
      </p:sp>
      <p:sp>
        <p:nvSpPr>
          <p:cNvPr id="19" name="Text 16"/>
          <p:cNvSpPr/>
          <p:nvPr/>
        </p:nvSpPr>
        <p:spPr>
          <a:xfrm>
            <a:off x="5948344" y="1609492"/>
            <a:ext cx="2009794" cy="2514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2" b="1" dirty="0">
                <a:solidFill>
                  <a:srgbClr val="A3916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Immediate</a:t>
            </a:r>
            <a:endParaRPr lang="en-US" sz="1602" dirty="0"/>
          </a:p>
        </p:txBody>
      </p:sp>
      <p:sp>
        <p:nvSpPr>
          <p:cNvPr id="20" name="Text 17"/>
          <p:cNvSpPr/>
          <p:nvPr/>
        </p:nvSpPr>
        <p:spPr>
          <a:xfrm>
            <a:off x="5948344" y="1946672"/>
            <a:ext cx="2009794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Benefits start day one</a:t>
            </a:r>
            <a:endParaRPr lang="en-US" sz="727" dirty="0"/>
          </a:p>
        </p:txBody>
      </p:sp>
      <p:sp>
        <p:nvSpPr>
          <p:cNvPr id="21" name="Shape 18"/>
          <p:cNvSpPr/>
          <p:nvPr/>
        </p:nvSpPr>
        <p:spPr>
          <a:xfrm>
            <a:off x="1071563" y="2568178"/>
            <a:ext cx="2238366" cy="971187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22" name="Shape 19"/>
          <p:cNvSpPr/>
          <p:nvPr/>
        </p:nvSpPr>
        <p:spPr>
          <a:xfrm>
            <a:off x="1071563" y="2568178"/>
            <a:ext cx="28575" cy="971187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23" name="Text 20"/>
          <p:cNvSpPr/>
          <p:nvPr/>
        </p:nvSpPr>
        <p:spPr>
          <a:xfrm>
            <a:off x="1185863" y="2711053"/>
            <a:ext cx="2009766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ONGOING COST</a:t>
            </a:r>
            <a:endParaRPr lang="en-US" sz="634" dirty="0"/>
          </a:p>
        </p:txBody>
      </p:sp>
      <p:sp>
        <p:nvSpPr>
          <p:cNvPr id="24" name="Text 21"/>
          <p:cNvSpPr/>
          <p:nvPr/>
        </p:nvSpPr>
        <p:spPr>
          <a:xfrm>
            <a:off x="1185863" y="2909292"/>
            <a:ext cx="2009766" cy="2514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2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$0</a:t>
            </a:r>
            <a:endParaRPr lang="en-US" sz="1602" dirty="0"/>
          </a:p>
        </p:txBody>
      </p:sp>
      <p:sp>
        <p:nvSpPr>
          <p:cNvPr id="25" name="Text 22"/>
          <p:cNvSpPr/>
          <p:nvPr/>
        </p:nvSpPr>
        <p:spPr>
          <a:xfrm>
            <a:off x="1185863" y="3246472"/>
            <a:ext cx="200976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recurring fees</a:t>
            </a:r>
            <a:endParaRPr lang="en-US" sz="727" dirty="0"/>
          </a:p>
        </p:txBody>
      </p:sp>
      <p:sp>
        <p:nvSpPr>
          <p:cNvPr id="26" name="Shape 23"/>
          <p:cNvSpPr/>
          <p:nvPr/>
        </p:nvSpPr>
        <p:spPr>
          <a:xfrm>
            <a:off x="3452803" y="2568178"/>
            <a:ext cx="2238366" cy="971187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27" name="Shape 24"/>
          <p:cNvSpPr/>
          <p:nvPr/>
        </p:nvSpPr>
        <p:spPr>
          <a:xfrm>
            <a:off x="3452803" y="2568178"/>
            <a:ext cx="28575" cy="971187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28" name="Text 25"/>
          <p:cNvSpPr/>
          <p:nvPr/>
        </p:nvSpPr>
        <p:spPr>
          <a:xfrm>
            <a:off x="3567103" y="2711053"/>
            <a:ext cx="2009766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EMPLOYEE SATISFACTION</a:t>
            </a:r>
            <a:endParaRPr lang="en-US" sz="634" dirty="0"/>
          </a:p>
        </p:txBody>
      </p:sp>
      <p:sp>
        <p:nvSpPr>
          <p:cNvPr id="29" name="Text 26"/>
          <p:cNvSpPr/>
          <p:nvPr/>
        </p:nvSpPr>
        <p:spPr>
          <a:xfrm>
            <a:off x="3567103" y="2909292"/>
            <a:ext cx="2009766" cy="2514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2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↑ Increased</a:t>
            </a:r>
            <a:endParaRPr lang="en-US" sz="1602" dirty="0"/>
          </a:p>
        </p:txBody>
      </p:sp>
      <p:sp>
        <p:nvSpPr>
          <p:cNvPr id="30" name="Text 27"/>
          <p:cNvSpPr/>
          <p:nvPr/>
        </p:nvSpPr>
        <p:spPr>
          <a:xfrm>
            <a:off x="3567103" y="3246472"/>
            <a:ext cx="200976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Less tedious data entry</a:t>
            </a:r>
            <a:endParaRPr lang="en-US" sz="727" dirty="0"/>
          </a:p>
        </p:txBody>
      </p:sp>
      <p:sp>
        <p:nvSpPr>
          <p:cNvPr id="31" name="Shape 28"/>
          <p:cNvSpPr/>
          <p:nvPr/>
        </p:nvSpPr>
        <p:spPr>
          <a:xfrm>
            <a:off x="5834044" y="2568178"/>
            <a:ext cx="2238394" cy="971187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32" name="Shape 29"/>
          <p:cNvSpPr/>
          <p:nvPr/>
        </p:nvSpPr>
        <p:spPr>
          <a:xfrm>
            <a:off x="5834044" y="2568178"/>
            <a:ext cx="28575" cy="971187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33" name="Text 30"/>
          <p:cNvSpPr/>
          <p:nvPr/>
        </p:nvSpPr>
        <p:spPr>
          <a:xfrm>
            <a:off x="5948344" y="2711053"/>
            <a:ext cx="2009794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CONTRACTOR EXPERIENCE</a:t>
            </a:r>
            <a:endParaRPr lang="en-US" sz="634" dirty="0"/>
          </a:p>
        </p:txBody>
      </p:sp>
      <p:sp>
        <p:nvSpPr>
          <p:cNvPr id="34" name="Text 31"/>
          <p:cNvSpPr/>
          <p:nvPr/>
        </p:nvSpPr>
        <p:spPr>
          <a:xfrm>
            <a:off x="5948344" y="2909292"/>
            <a:ext cx="2009794" cy="25145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2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↑ Improved</a:t>
            </a:r>
            <a:endParaRPr lang="en-US" sz="1602" dirty="0"/>
          </a:p>
        </p:txBody>
      </p:sp>
      <p:sp>
        <p:nvSpPr>
          <p:cNvPr id="35" name="Text 32"/>
          <p:cNvSpPr/>
          <p:nvPr/>
        </p:nvSpPr>
        <p:spPr>
          <a:xfrm>
            <a:off x="5948344" y="3246472"/>
            <a:ext cx="2009794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Faster feedback and tracking</a:t>
            </a:r>
            <a:endParaRPr lang="en-US" sz="727" dirty="0"/>
          </a:p>
        </p:txBody>
      </p:sp>
      <p:sp>
        <p:nvSpPr>
          <p:cNvPr id="36" name="Shape 33"/>
          <p:cNvSpPr/>
          <p:nvPr/>
        </p:nvSpPr>
        <p:spPr>
          <a:xfrm>
            <a:off x="1071563" y="3796540"/>
            <a:ext cx="3429000" cy="967978"/>
          </a:xfrm>
          <a:prstGeom prst="rect">
            <a:avLst/>
          </a:prstGeom>
          <a:solidFill>
            <a:srgbClr val="FAF8F3"/>
          </a:solidFill>
          <a:ln/>
        </p:spPr>
      </p:sp>
      <p:sp>
        <p:nvSpPr>
          <p:cNvPr id="37" name="Shape 34"/>
          <p:cNvSpPr/>
          <p:nvPr/>
        </p:nvSpPr>
        <p:spPr>
          <a:xfrm>
            <a:off x="1071563" y="3796540"/>
            <a:ext cx="28575" cy="967978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38" name="Text 35"/>
          <p:cNvSpPr/>
          <p:nvPr/>
        </p:nvSpPr>
        <p:spPr>
          <a:xfrm>
            <a:off x="1185863" y="3910840"/>
            <a:ext cx="3200400" cy="13930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Financial Impact</a:t>
            </a:r>
            <a:endParaRPr lang="en-US" sz="784" dirty="0"/>
          </a:p>
        </p:txBody>
      </p:sp>
      <p:sp>
        <p:nvSpPr>
          <p:cNvPr id="39" name="Text 36"/>
          <p:cNvSpPr/>
          <p:nvPr/>
        </p:nvSpPr>
        <p:spPr>
          <a:xfrm>
            <a:off x="1185863" y="4135868"/>
            <a:ext cx="32004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Saves </a:t>
            </a:r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$5,000 annually (OMR 1,925)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with zero implementation 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cost. Immediate positive ROI with ongoing operational 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benefits.</a:t>
            </a:r>
            <a:endParaRPr lang="en-US" sz="780" dirty="0"/>
          </a:p>
        </p:txBody>
      </p:sp>
      <p:sp>
        <p:nvSpPr>
          <p:cNvPr id="40" name="Shape 37"/>
          <p:cNvSpPr/>
          <p:nvPr/>
        </p:nvSpPr>
        <p:spPr>
          <a:xfrm>
            <a:off x="4643438" y="3796540"/>
            <a:ext cx="3429000" cy="967978"/>
          </a:xfrm>
          <a:prstGeom prst="rect">
            <a:avLst/>
          </a:prstGeom>
          <a:solidFill>
            <a:srgbClr val="FAF8F3"/>
          </a:solidFill>
          <a:ln/>
        </p:spPr>
      </p:sp>
      <p:sp>
        <p:nvSpPr>
          <p:cNvPr id="41" name="Shape 38"/>
          <p:cNvSpPr/>
          <p:nvPr/>
        </p:nvSpPr>
        <p:spPr>
          <a:xfrm>
            <a:off x="4643438" y="3796540"/>
            <a:ext cx="28575" cy="967978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42" name="Text 39"/>
          <p:cNvSpPr/>
          <p:nvPr/>
        </p:nvSpPr>
        <p:spPr>
          <a:xfrm>
            <a:off x="4757738" y="3910840"/>
            <a:ext cx="3200400" cy="13930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Strategic Value</a:t>
            </a:r>
            <a:endParaRPr lang="en-US" sz="784" dirty="0"/>
          </a:p>
        </p:txBody>
      </p:sp>
      <p:sp>
        <p:nvSpPr>
          <p:cNvPr id="43" name="Text 40"/>
          <p:cNvSpPr/>
          <p:nvPr/>
        </p:nvSpPr>
        <p:spPr>
          <a:xfrm>
            <a:off x="4757738" y="4135868"/>
            <a:ext cx="32004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Positions maintenance team for </a:t>
            </a:r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future growth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and enables 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data-driven decision making through analytics.</a:t>
            </a:r>
            <a:endParaRPr lang="en-US" sz="7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4" name="Text 1"/>
          <p:cNvSpPr/>
          <p:nvPr/>
        </p:nvSpPr>
        <p:spPr>
          <a:xfrm>
            <a:off x="3604022" y="1028337"/>
            <a:ext cx="1935956" cy="4179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Next Steps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1214438" y="1746284"/>
            <a:ext cx="571500" cy="5715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6" name="Text 3"/>
          <p:cNvSpPr/>
          <p:nvPr/>
        </p:nvSpPr>
        <p:spPr>
          <a:xfrm>
            <a:off x="1214438" y="1746284"/>
            <a:ext cx="571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1808" dirty="0"/>
          </a:p>
        </p:txBody>
      </p:sp>
      <p:sp>
        <p:nvSpPr>
          <p:cNvPr id="7" name="Text 4"/>
          <p:cNvSpPr/>
          <p:nvPr/>
        </p:nvSpPr>
        <p:spPr>
          <a:xfrm>
            <a:off x="1928813" y="1746284"/>
            <a:ext cx="2514600" cy="1857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87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Approve Pilot Program</a:t>
            </a:r>
            <a:endParaRPr lang="en-US" sz="987" dirty="0"/>
          </a:p>
        </p:txBody>
      </p:sp>
      <p:sp>
        <p:nvSpPr>
          <p:cNvPr id="8" name="Text 5"/>
          <p:cNvSpPr/>
          <p:nvPr/>
        </p:nvSpPr>
        <p:spPr>
          <a:xfrm>
            <a:off x="1928813" y="1989172"/>
            <a:ext cx="2514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Get stakeholder approval to proceed with </a:t>
            </a:r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2-</a:t>
            </a:r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week pilot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with select contractors</a:t>
            </a:r>
            <a:endParaRPr lang="en-US" sz="780" dirty="0"/>
          </a:p>
        </p:txBody>
      </p:sp>
      <p:sp>
        <p:nvSpPr>
          <p:cNvPr id="9" name="Shape 6"/>
          <p:cNvSpPr/>
          <p:nvPr/>
        </p:nvSpPr>
        <p:spPr>
          <a:xfrm>
            <a:off x="4700588" y="1746284"/>
            <a:ext cx="571500" cy="571500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10" name="Text 7"/>
          <p:cNvSpPr/>
          <p:nvPr/>
        </p:nvSpPr>
        <p:spPr>
          <a:xfrm>
            <a:off x="4700588" y="1746284"/>
            <a:ext cx="571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1808" dirty="0"/>
          </a:p>
        </p:txBody>
      </p:sp>
      <p:sp>
        <p:nvSpPr>
          <p:cNvPr id="11" name="Text 8"/>
          <p:cNvSpPr/>
          <p:nvPr/>
        </p:nvSpPr>
        <p:spPr>
          <a:xfrm>
            <a:off x="5414963" y="1746284"/>
            <a:ext cx="2514600" cy="1857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87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Train Contractors</a:t>
            </a:r>
            <a:endParaRPr lang="en-US" sz="987" dirty="0"/>
          </a:p>
        </p:txBody>
      </p:sp>
      <p:sp>
        <p:nvSpPr>
          <p:cNvPr id="12" name="Text 9"/>
          <p:cNvSpPr/>
          <p:nvPr/>
        </p:nvSpPr>
        <p:spPr>
          <a:xfrm>
            <a:off x="5414963" y="1989172"/>
            <a:ext cx="2514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Conduct </a:t>
            </a:r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quick training sessions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(less than 5 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minutes per contractor)</a:t>
            </a:r>
            <a:endParaRPr lang="en-US" sz="780" dirty="0"/>
          </a:p>
        </p:txBody>
      </p:sp>
      <p:sp>
        <p:nvSpPr>
          <p:cNvPr id="13" name="Shape 10"/>
          <p:cNvSpPr/>
          <p:nvPr/>
        </p:nvSpPr>
        <p:spPr>
          <a:xfrm>
            <a:off x="1214438" y="2546384"/>
            <a:ext cx="571500" cy="5715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14" name="Text 11"/>
          <p:cNvSpPr/>
          <p:nvPr/>
        </p:nvSpPr>
        <p:spPr>
          <a:xfrm>
            <a:off x="1214438" y="2546384"/>
            <a:ext cx="571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1808" dirty="0"/>
          </a:p>
        </p:txBody>
      </p:sp>
      <p:sp>
        <p:nvSpPr>
          <p:cNvPr id="15" name="Text 12"/>
          <p:cNvSpPr/>
          <p:nvPr/>
        </p:nvSpPr>
        <p:spPr>
          <a:xfrm>
            <a:off x="1928813" y="2546384"/>
            <a:ext cx="2514600" cy="1857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87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Measure Baseline Metrics</a:t>
            </a:r>
            <a:endParaRPr lang="en-US" sz="987" dirty="0"/>
          </a:p>
        </p:txBody>
      </p:sp>
      <p:sp>
        <p:nvSpPr>
          <p:cNvPr id="16" name="Text 13"/>
          <p:cNvSpPr/>
          <p:nvPr/>
        </p:nvSpPr>
        <p:spPr>
          <a:xfrm>
            <a:off x="1928813" y="2789272"/>
            <a:ext cx="2514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Establish </a:t>
            </a:r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current performance metrics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(time, 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accuracy, errors) for comparison</a:t>
            </a:r>
            <a:endParaRPr lang="en-US" sz="780" dirty="0"/>
          </a:p>
        </p:txBody>
      </p:sp>
      <p:sp>
        <p:nvSpPr>
          <p:cNvPr id="17" name="Shape 14"/>
          <p:cNvSpPr/>
          <p:nvPr/>
        </p:nvSpPr>
        <p:spPr>
          <a:xfrm>
            <a:off x="4700588" y="2546384"/>
            <a:ext cx="571500" cy="571500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18" name="Text 15"/>
          <p:cNvSpPr/>
          <p:nvPr/>
        </p:nvSpPr>
        <p:spPr>
          <a:xfrm>
            <a:off x="4700588" y="2546384"/>
            <a:ext cx="571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1808" dirty="0"/>
          </a:p>
        </p:txBody>
      </p:sp>
      <p:sp>
        <p:nvSpPr>
          <p:cNvPr id="19" name="Text 16"/>
          <p:cNvSpPr/>
          <p:nvPr/>
        </p:nvSpPr>
        <p:spPr>
          <a:xfrm>
            <a:off x="5414963" y="2546384"/>
            <a:ext cx="2514600" cy="1857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87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Gather Feedback</a:t>
            </a:r>
            <a:endParaRPr lang="en-US" sz="987" dirty="0"/>
          </a:p>
        </p:txBody>
      </p:sp>
      <p:sp>
        <p:nvSpPr>
          <p:cNvPr id="20" name="Text 17"/>
          <p:cNvSpPr/>
          <p:nvPr/>
        </p:nvSpPr>
        <p:spPr>
          <a:xfrm>
            <a:off x="5414963" y="2789272"/>
            <a:ext cx="2514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Collect </a:t>
            </a:r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contractor and team feedback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to identify 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improvements</a:t>
            </a:r>
            <a:endParaRPr lang="en-US" sz="780" dirty="0"/>
          </a:p>
        </p:txBody>
      </p:sp>
      <p:sp>
        <p:nvSpPr>
          <p:cNvPr id="21" name="Shape 18"/>
          <p:cNvSpPr/>
          <p:nvPr/>
        </p:nvSpPr>
        <p:spPr>
          <a:xfrm>
            <a:off x="1214438" y="3346484"/>
            <a:ext cx="571500" cy="5715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22" name="Text 19"/>
          <p:cNvSpPr/>
          <p:nvPr/>
        </p:nvSpPr>
        <p:spPr>
          <a:xfrm>
            <a:off x="1214438" y="3346484"/>
            <a:ext cx="571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</a:t>
            </a:r>
            <a:endParaRPr lang="en-US" sz="1808" dirty="0"/>
          </a:p>
        </p:txBody>
      </p:sp>
      <p:sp>
        <p:nvSpPr>
          <p:cNvPr id="23" name="Text 20"/>
          <p:cNvSpPr/>
          <p:nvPr/>
        </p:nvSpPr>
        <p:spPr>
          <a:xfrm>
            <a:off x="1928813" y="3346484"/>
            <a:ext cx="2514600" cy="1857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87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Roll Out Company-Wide</a:t>
            </a:r>
            <a:endParaRPr lang="en-US" sz="987" dirty="0"/>
          </a:p>
        </p:txBody>
      </p:sp>
      <p:sp>
        <p:nvSpPr>
          <p:cNvPr id="24" name="Text 21"/>
          <p:cNvSpPr/>
          <p:nvPr/>
        </p:nvSpPr>
        <p:spPr>
          <a:xfrm>
            <a:off x="1928813" y="3589372"/>
            <a:ext cx="2514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Deploy to </a:t>
            </a:r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all contractors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with full training and 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support</a:t>
            </a:r>
            <a:endParaRPr lang="en-US" sz="780" dirty="0"/>
          </a:p>
        </p:txBody>
      </p:sp>
      <p:sp>
        <p:nvSpPr>
          <p:cNvPr id="25" name="Shape 22"/>
          <p:cNvSpPr/>
          <p:nvPr/>
        </p:nvSpPr>
        <p:spPr>
          <a:xfrm>
            <a:off x="4700588" y="3346484"/>
            <a:ext cx="571500" cy="571500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26" name="Text 23"/>
          <p:cNvSpPr/>
          <p:nvPr/>
        </p:nvSpPr>
        <p:spPr>
          <a:xfrm>
            <a:off x="4700588" y="3346484"/>
            <a:ext cx="571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6</a:t>
            </a:r>
            <a:endParaRPr lang="en-US" sz="1808" dirty="0"/>
          </a:p>
        </p:txBody>
      </p:sp>
      <p:sp>
        <p:nvSpPr>
          <p:cNvPr id="27" name="Text 24"/>
          <p:cNvSpPr/>
          <p:nvPr/>
        </p:nvSpPr>
        <p:spPr>
          <a:xfrm>
            <a:off x="5414963" y="3346484"/>
            <a:ext cx="2514600" cy="1857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87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Monitor &amp; Optimize</a:t>
            </a:r>
            <a:endParaRPr lang="en-US" sz="987" dirty="0"/>
          </a:p>
        </p:txBody>
      </p:sp>
      <p:sp>
        <p:nvSpPr>
          <p:cNvPr id="28" name="Text 25"/>
          <p:cNvSpPr/>
          <p:nvPr/>
        </p:nvSpPr>
        <p:spPr>
          <a:xfrm>
            <a:off x="5414963" y="3589372"/>
            <a:ext cx="2514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Continuously </a:t>
            </a:r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track performance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and refine the </a:t>
            </a:r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system based on usage patterns</a:t>
            </a:r>
            <a:endParaRPr lang="en-US" sz="780" dirty="0"/>
          </a:p>
        </p:txBody>
      </p:sp>
      <p:sp>
        <p:nvSpPr>
          <p:cNvPr id="29" name="Text 26"/>
          <p:cNvSpPr/>
          <p:nvPr/>
        </p:nvSpPr>
        <p:spPr>
          <a:xfrm>
            <a:off x="2566392" y="4146584"/>
            <a:ext cx="4011216" cy="1828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Ready to transform your maintenance operations? </a:t>
            </a:r>
            <a:pPr algn="ctr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Let's get started today!</a:t>
            </a:r>
            <a:endParaRPr lang="en-US" sz="8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4" name="Text 1"/>
          <p:cNvSpPr/>
          <p:nvPr/>
        </p:nvSpPr>
        <p:spPr>
          <a:xfrm>
            <a:off x="428625" y="1008692"/>
            <a:ext cx="3714750" cy="41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Problem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428625" y="1705905"/>
            <a:ext cx="285750" cy="285750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6" name="Text 3"/>
          <p:cNvSpPr/>
          <p:nvPr/>
        </p:nvSpPr>
        <p:spPr>
          <a:xfrm>
            <a:off x="428625" y="1705905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📄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828675" y="1705905"/>
            <a:ext cx="2575322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600 hours annually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spent on manual data entry</a:t>
            </a:r>
            <a:endParaRPr lang="en-US" sz="784" dirty="0"/>
          </a:p>
        </p:txBody>
      </p:sp>
      <p:sp>
        <p:nvSpPr>
          <p:cNvPr id="8" name="Shape 5"/>
          <p:cNvSpPr/>
          <p:nvPr/>
        </p:nvSpPr>
        <p:spPr>
          <a:xfrm>
            <a:off x="428625" y="2134530"/>
            <a:ext cx="285750" cy="285750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9" name="Text 6"/>
          <p:cNvSpPr/>
          <p:nvPr/>
        </p:nvSpPr>
        <p:spPr>
          <a:xfrm>
            <a:off x="428625" y="2134530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❌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828675" y="2134530"/>
            <a:ext cx="258782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loss risk - forms lost, damaged, or </a:t>
            </a:r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illegible</a:t>
            </a:r>
            <a:endParaRPr lang="en-US" sz="834" dirty="0"/>
          </a:p>
        </p:txBody>
      </p:sp>
      <p:sp>
        <p:nvSpPr>
          <p:cNvPr id="11" name="Shape 8"/>
          <p:cNvSpPr/>
          <p:nvPr/>
        </p:nvSpPr>
        <p:spPr>
          <a:xfrm>
            <a:off x="428625" y="2563155"/>
            <a:ext cx="285750" cy="285750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12" name="Text 9"/>
          <p:cNvSpPr/>
          <p:nvPr/>
        </p:nvSpPr>
        <p:spPr>
          <a:xfrm>
            <a:off x="428625" y="2563155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✏️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828675" y="2563155"/>
            <a:ext cx="2202061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15% error rate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from manual transcription</a:t>
            </a:r>
            <a:endParaRPr lang="en-US" sz="784" dirty="0"/>
          </a:p>
        </p:txBody>
      </p:sp>
      <p:sp>
        <p:nvSpPr>
          <p:cNvPr id="14" name="Shape 11"/>
          <p:cNvSpPr/>
          <p:nvPr/>
        </p:nvSpPr>
        <p:spPr>
          <a:xfrm>
            <a:off x="428625" y="2991780"/>
            <a:ext cx="285750" cy="285750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15" name="Text 12"/>
          <p:cNvSpPr/>
          <p:nvPr/>
        </p:nvSpPr>
        <p:spPr>
          <a:xfrm>
            <a:off x="428625" y="2991780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📦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828675" y="2991780"/>
            <a:ext cx="231100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High storage costs for </a:t>
            </a:r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720 pages annually</a:t>
            </a:r>
            <a:endParaRPr lang="en-US" sz="834" dirty="0"/>
          </a:p>
        </p:txBody>
      </p:sp>
      <p:sp>
        <p:nvSpPr>
          <p:cNvPr id="17" name="Shape 14"/>
          <p:cNvSpPr/>
          <p:nvPr/>
        </p:nvSpPr>
        <p:spPr>
          <a:xfrm>
            <a:off x="428625" y="3420405"/>
            <a:ext cx="285750" cy="285750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18" name="Text 15"/>
          <p:cNvSpPr/>
          <p:nvPr/>
        </p:nvSpPr>
        <p:spPr>
          <a:xfrm>
            <a:off x="428625" y="3420405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⏱️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828675" y="3420405"/>
            <a:ext cx="203418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2-3 day lag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before processing begins</a:t>
            </a:r>
            <a:endParaRPr lang="en-US" sz="784" dirty="0"/>
          </a:p>
        </p:txBody>
      </p:sp>
      <p:sp>
        <p:nvSpPr>
          <p:cNvPr id="20" name="Shape 17"/>
          <p:cNvSpPr/>
          <p:nvPr/>
        </p:nvSpPr>
        <p:spPr>
          <a:xfrm>
            <a:off x="428625" y="3849030"/>
            <a:ext cx="285750" cy="285750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21" name="Text 18"/>
          <p:cNvSpPr/>
          <p:nvPr/>
        </p:nvSpPr>
        <p:spPr>
          <a:xfrm>
            <a:off x="428625" y="3849030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👁️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828675" y="3849030"/>
            <a:ext cx="2035969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real-time visibility into work status</a:t>
            </a:r>
            <a:endParaRPr lang="en-US" sz="834" dirty="0"/>
          </a:p>
        </p:txBody>
      </p:sp>
      <p:sp>
        <p:nvSpPr>
          <p:cNvPr id="23" name="Shape 20"/>
          <p:cNvSpPr/>
          <p:nvPr/>
        </p:nvSpPr>
        <p:spPr>
          <a:xfrm>
            <a:off x="4572000" y="357188"/>
            <a:ext cx="4572000" cy="4429125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24" name="Shape 21"/>
          <p:cNvSpPr/>
          <p:nvPr/>
        </p:nvSpPr>
        <p:spPr>
          <a:xfrm>
            <a:off x="5607844" y="785813"/>
            <a:ext cx="2500313" cy="3571875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2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844" y="785813"/>
            <a:ext cx="2500313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4" name="Shape 1"/>
          <p:cNvSpPr/>
          <p:nvPr/>
        </p:nvSpPr>
        <p:spPr>
          <a:xfrm>
            <a:off x="0" y="178594"/>
            <a:ext cx="4572000" cy="4786313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5" name="Shape 2"/>
          <p:cNvSpPr/>
          <p:nvPr/>
        </p:nvSpPr>
        <p:spPr>
          <a:xfrm>
            <a:off x="1285875" y="607219"/>
            <a:ext cx="2000250" cy="3929063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607219"/>
            <a:ext cx="2000250" cy="39290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000625" y="1037267"/>
            <a:ext cx="3714750" cy="41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The Solution</a:t>
            </a:r>
            <a:endParaRPr lang="en-US" sz="2436" dirty="0"/>
          </a:p>
        </p:txBody>
      </p:sp>
      <p:sp>
        <p:nvSpPr>
          <p:cNvPr id="8" name="Shape 4"/>
          <p:cNvSpPr/>
          <p:nvPr/>
        </p:nvSpPr>
        <p:spPr>
          <a:xfrm>
            <a:off x="5000625" y="1734480"/>
            <a:ext cx="228600" cy="2286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9" name="Text 5"/>
          <p:cNvSpPr/>
          <p:nvPr/>
        </p:nvSpPr>
        <p:spPr>
          <a:xfrm>
            <a:off x="5000625" y="1734480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📱</a:t>
            </a:r>
            <a:endParaRPr lang="en-US" sz="834" dirty="0"/>
          </a:p>
        </p:txBody>
      </p:sp>
      <p:sp>
        <p:nvSpPr>
          <p:cNvPr id="10" name="Text 6"/>
          <p:cNvSpPr/>
          <p:nvPr/>
        </p:nvSpPr>
        <p:spPr>
          <a:xfrm>
            <a:off x="5329238" y="1734480"/>
            <a:ext cx="2085975" cy="1607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Mobile-friendly</a:t>
            </a:r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webpage for contractors</a:t>
            </a:r>
            <a:endParaRPr lang="en-US" sz="734" dirty="0"/>
          </a:p>
        </p:txBody>
      </p:sp>
      <p:sp>
        <p:nvSpPr>
          <p:cNvPr id="11" name="Shape 7"/>
          <p:cNvSpPr/>
          <p:nvPr/>
        </p:nvSpPr>
        <p:spPr>
          <a:xfrm>
            <a:off x="5000625" y="2091668"/>
            <a:ext cx="228600" cy="2286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12" name="Text 8"/>
          <p:cNvSpPr/>
          <p:nvPr/>
        </p:nvSpPr>
        <p:spPr>
          <a:xfrm>
            <a:off x="5000625" y="2091668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⚡</a:t>
            </a:r>
            <a:endParaRPr lang="en-US" sz="834" dirty="0"/>
          </a:p>
        </p:txBody>
      </p:sp>
      <p:sp>
        <p:nvSpPr>
          <p:cNvPr id="13" name="Text 9"/>
          <p:cNvSpPr/>
          <p:nvPr/>
        </p:nvSpPr>
        <p:spPr>
          <a:xfrm>
            <a:off x="5329238" y="2091668"/>
            <a:ext cx="1712714" cy="1607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Instant submission</a:t>
            </a:r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via WhatsApp</a:t>
            </a:r>
            <a:endParaRPr lang="en-US" sz="734" dirty="0"/>
          </a:p>
        </p:txBody>
      </p:sp>
      <p:sp>
        <p:nvSpPr>
          <p:cNvPr id="14" name="Shape 10"/>
          <p:cNvSpPr/>
          <p:nvPr/>
        </p:nvSpPr>
        <p:spPr>
          <a:xfrm>
            <a:off x="5000625" y="2448855"/>
            <a:ext cx="228600" cy="2286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15" name="Text 11"/>
          <p:cNvSpPr/>
          <p:nvPr/>
        </p:nvSpPr>
        <p:spPr>
          <a:xfrm>
            <a:off x="5000625" y="2448855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💾</a:t>
            </a:r>
            <a:endParaRPr lang="en-US" sz="834" dirty="0"/>
          </a:p>
        </p:txBody>
      </p:sp>
      <p:sp>
        <p:nvSpPr>
          <p:cNvPr id="16" name="Text 12"/>
          <p:cNvSpPr/>
          <p:nvPr/>
        </p:nvSpPr>
        <p:spPr>
          <a:xfrm>
            <a:off x="5329238" y="2448855"/>
            <a:ext cx="1919883" cy="1607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Auto-save</a:t>
            </a:r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functionality (no data loss)</a:t>
            </a:r>
            <a:endParaRPr lang="en-US" sz="734" dirty="0"/>
          </a:p>
        </p:txBody>
      </p:sp>
      <p:sp>
        <p:nvSpPr>
          <p:cNvPr id="17" name="Shape 13"/>
          <p:cNvSpPr/>
          <p:nvPr/>
        </p:nvSpPr>
        <p:spPr>
          <a:xfrm>
            <a:off x="5000625" y="2806043"/>
            <a:ext cx="228600" cy="2286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18" name="Text 14"/>
          <p:cNvSpPr/>
          <p:nvPr/>
        </p:nvSpPr>
        <p:spPr>
          <a:xfrm>
            <a:off x="5000625" y="2806043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📸</a:t>
            </a:r>
            <a:endParaRPr lang="en-US" sz="834" dirty="0"/>
          </a:p>
        </p:txBody>
      </p:sp>
      <p:sp>
        <p:nvSpPr>
          <p:cNvPr id="19" name="Text 15"/>
          <p:cNvSpPr/>
          <p:nvPr/>
        </p:nvSpPr>
        <p:spPr>
          <a:xfrm>
            <a:off x="5329238" y="2806043"/>
            <a:ext cx="1930598" cy="1607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Photo evidence</a:t>
            </a:r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attachment capability</a:t>
            </a:r>
            <a:endParaRPr lang="en-US" sz="734" dirty="0"/>
          </a:p>
        </p:txBody>
      </p:sp>
      <p:sp>
        <p:nvSpPr>
          <p:cNvPr id="20" name="Shape 16"/>
          <p:cNvSpPr/>
          <p:nvPr/>
        </p:nvSpPr>
        <p:spPr>
          <a:xfrm>
            <a:off x="5000625" y="3163230"/>
            <a:ext cx="228600" cy="2286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21" name="Text 17"/>
          <p:cNvSpPr/>
          <p:nvPr/>
        </p:nvSpPr>
        <p:spPr>
          <a:xfrm>
            <a:off x="5000625" y="3163230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✓</a:t>
            </a:r>
            <a:endParaRPr lang="en-US" sz="834" dirty="0"/>
          </a:p>
        </p:txBody>
      </p:sp>
      <p:sp>
        <p:nvSpPr>
          <p:cNvPr id="22" name="Text 18"/>
          <p:cNvSpPr/>
          <p:nvPr/>
        </p:nvSpPr>
        <p:spPr>
          <a:xfrm>
            <a:off x="5329238" y="3163230"/>
            <a:ext cx="1276945" cy="1607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Real-time </a:t>
            </a:r>
            <a:pPr algn="l" indent="0" marL="0">
              <a:lnSpc>
                <a:spcPts val="13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validation</a:t>
            </a:r>
            <a:endParaRPr lang="en-US" sz="780" dirty="0"/>
          </a:p>
        </p:txBody>
      </p:sp>
      <p:sp>
        <p:nvSpPr>
          <p:cNvPr id="23" name="Shape 19"/>
          <p:cNvSpPr/>
          <p:nvPr/>
        </p:nvSpPr>
        <p:spPr>
          <a:xfrm>
            <a:off x="5000625" y="3520418"/>
            <a:ext cx="228600" cy="2286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24" name="Text 20"/>
          <p:cNvSpPr/>
          <p:nvPr/>
        </p:nvSpPr>
        <p:spPr>
          <a:xfrm>
            <a:off x="5000625" y="3520418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🕐</a:t>
            </a:r>
            <a:endParaRPr lang="en-US" sz="834" dirty="0"/>
          </a:p>
        </p:txBody>
      </p:sp>
      <p:sp>
        <p:nvSpPr>
          <p:cNvPr id="25" name="Text 21"/>
          <p:cNvSpPr/>
          <p:nvPr/>
        </p:nvSpPr>
        <p:spPr>
          <a:xfrm>
            <a:off x="5329238" y="3520418"/>
            <a:ext cx="1762720" cy="1607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24/7 accessibility</a:t>
            </a:r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from any device</a:t>
            </a:r>
            <a:endParaRPr lang="en-US" sz="734" dirty="0"/>
          </a:p>
        </p:txBody>
      </p:sp>
      <p:sp>
        <p:nvSpPr>
          <p:cNvPr id="26" name="Shape 22"/>
          <p:cNvSpPr/>
          <p:nvPr/>
        </p:nvSpPr>
        <p:spPr>
          <a:xfrm>
            <a:off x="5000625" y="3877605"/>
            <a:ext cx="228600" cy="2286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27" name="Text 23"/>
          <p:cNvSpPr/>
          <p:nvPr/>
        </p:nvSpPr>
        <p:spPr>
          <a:xfrm>
            <a:off x="5000625" y="3877605"/>
            <a:ext cx="228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🎨</a:t>
            </a:r>
            <a:endParaRPr lang="en-US" sz="834" dirty="0"/>
          </a:p>
        </p:txBody>
      </p:sp>
      <p:sp>
        <p:nvSpPr>
          <p:cNvPr id="28" name="Text 24"/>
          <p:cNvSpPr/>
          <p:nvPr/>
        </p:nvSpPr>
        <p:spPr>
          <a:xfrm>
            <a:off x="5329238" y="3877605"/>
            <a:ext cx="2205633" cy="16073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Professional </a:t>
            </a:r>
            <a:pPr algn="l" indent="0" marL="0">
              <a:lnSpc>
                <a:spcPts val="13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branding</a:t>
            </a:r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with company colors</a:t>
            </a:r>
            <a:endParaRPr lang="en-US" sz="7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4" name="Text 1"/>
          <p:cNvSpPr/>
          <p:nvPr/>
        </p:nvSpPr>
        <p:spPr>
          <a:xfrm>
            <a:off x="428625" y="357188"/>
            <a:ext cx="8286750" cy="41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Annual Time Savings</a:t>
            </a:r>
            <a:endParaRPr lang="en-US" sz="2436" dirty="0"/>
          </a:p>
        </p:txBody>
      </p:sp>
      <p:sp>
        <p:nvSpPr>
          <p:cNvPr id="5" name="Text 2"/>
          <p:cNvSpPr/>
          <p:nvPr/>
        </p:nvSpPr>
        <p:spPr>
          <a:xfrm>
            <a:off x="428625" y="1054401"/>
            <a:ext cx="1000125" cy="296466"/>
          </a:xfrm>
          <a:prstGeom prst="rect">
            <a:avLst/>
          </a:prstGeom>
          <a:noFill/>
          <a:ln/>
        </p:spPr>
        <p:txBody>
          <a:bodyPr wrap="square" lIns="68072" tIns="102108" rIns="68072" bIns="102108" rtlCol="0" anchor="ctr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Metric</a:t>
            </a:r>
            <a:endParaRPr lang="en-US" sz="683" dirty="0"/>
          </a:p>
        </p:txBody>
      </p:sp>
      <p:sp>
        <p:nvSpPr>
          <p:cNvPr id="6" name="Text 3"/>
          <p:cNvSpPr/>
          <p:nvPr/>
        </p:nvSpPr>
        <p:spPr>
          <a:xfrm>
            <a:off x="1428750" y="1054401"/>
            <a:ext cx="1000125" cy="296466"/>
          </a:xfrm>
          <a:prstGeom prst="rect">
            <a:avLst/>
          </a:prstGeom>
          <a:noFill/>
          <a:ln/>
        </p:spPr>
        <p:txBody>
          <a:bodyPr wrap="square" lIns="68072" tIns="102108" rIns="68072" bIns="102108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Current</a:t>
            </a:r>
            <a:endParaRPr lang="en-US" sz="683" dirty="0"/>
          </a:p>
        </p:txBody>
      </p:sp>
      <p:sp>
        <p:nvSpPr>
          <p:cNvPr id="7" name="Text 4"/>
          <p:cNvSpPr/>
          <p:nvPr/>
        </p:nvSpPr>
        <p:spPr>
          <a:xfrm>
            <a:off x="2428875" y="1054401"/>
            <a:ext cx="1000125" cy="296466"/>
          </a:xfrm>
          <a:prstGeom prst="rect">
            <a:avLst/>
          </a:prstGeom>
          <a:noFill/>
          <a:ln/>
        </p:spPr>
        <p:txBody>
          <a:bodyPr wrap="square" lIns="68072" tIns="102108" rIns="68072" bIns="102108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</a:t>
            </a:r>
            <a:endParaRPr lang="en-US" sz="683" dirty="0"/>
          </a:p>
        </p:txBody>
      </p:sp>
      <p:sp>
        <p:nvSpPr>
          <p:cNvPr id="8" name="Text 5"/>
          <p:cNvSpPr/>
          <p:nvPr/>
        </p:nvSpPr>
        <p:spPr>
          <a:xfrm>
            <a:off x="3429000" y="1054401"/>
            <a:ext cx="1000125" cy="296466"/>
          </a:xfrm>
          <a:prstGeom prst="rect">
            <a:avLst/>
          </a:prstGeom>
          <a:noFill/>
          <a:ln/>
        </p:spPr>
        <p:txBody>
          <a:bodyPr wrap="square" lIns="68072" tIns="102108" rIns="68072" bIns="102108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Savings</a:t>
            </a:r>
            <a:endParaRPr lang="en-US" sz="683" dirty="0"/>
          </a:p>
        </p:txBody>
      </p:sp>
      <p:sp>
        <p:nvSpPr>
          <p:cNvPr id="9" name="Text 6"/>
          <p:cNvSpPr/>
          <p:nvPr/>
        </p:nvSpPr>
        <p:spPr>
          <a:xfrm>
            <a:off x="428625" y="1350866"/>
            <a:ext cx="1000125" cy="300038"/>
          </a:xfrm>
          <a:prstGeom prst="rect">
            <a:avLst/>
          </a:prstGeom>
          <a:noFill/>
          <a:ln/>
        </p:spPr>
        <p:txBody>
          <a:bodyPr wrap="square" lIns="68072" tIns="102108" rIns="68072" bIns="102108" rtlCol="0" anchor="ctr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 Form</a:t>
            </a:r>
            <a:endParaRPr lang="en-US" sz="683" dirty="0"/>
          </a:p>
        </p:txBody>
      </p:sp>
      <p:sp>
        <p:nvSpPr>
          <p:cNvPr id="10" name="Text 7"/>
          <p:cNvSpPr/>
          <p:nvPr/>
        </p:nvSpPr>
        <p:spPr>
          <a:xfrm>
            <a:off x="1428750" y="1350866"/>
            <a:ext cx="1000125" cy="300038"/>
          </a:xfrm>
          <a:prstGeom prst="rect">
            <a:avLst/>
          </a:prstGeom>
          <a:noFill/>
          <a:ln/>
        </p:spPr>
        <p:txBody>
          <a:bodyPr wrap="square" lIns="68072" tIns="102108" rIns="68072" bIns="102108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~2.4 hours</a:t>
            </a:r>
            <a:endParaRPr lang="en-US" sz="727" dirty="0"/>
          </a:p>
        </p:txBody>
      </p:sp>
      <p:sp>
        <p:nvSpPr>
          <p:cNvPr id="11" name="Text 8"/>
          <p:cNvSpPr/>
          <p:nvPr/>
        </p:nvSpPr>
        <p:spPr>
          <a:xfrm>
            <a:off x="2428875" y="1350866"/>
            <a:ext cx="1000125" cy="300038"/>
          </a:xfrm>
          <a:prstGeom prst="rect">
            <a:avLst/>
          </a:prstGeom>
          <a:noFill/>
          <a:ln/>
        </p:spPr>
        <p:txBody>
          <a:bodyPr wrap="square" lIns="68072" tIns="102108" rIns="68072" bIns="102108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 hours</a:t>
            </a:r>
            <a:endParaRPr lang="en-US" sz="683" dirty="0"/>
          </a:p>
        </p:txBody>
      </p:sp>
      <p:sp>
        <p:nvSpPr>
          <p:cNvPr id="12" name="Text 9"/>
          <p:cNvSpPr/>
          <p:nvPr/>
        </p:nvSpPr>
        <p:spPr>
          <a:xfrm>
            <a:off x="3429000" y="1350866"/>
            <a:ext cx="1000125" cy="300038"/>
          </a:xfrm>
          <a:prstGeom prst="rect">
            <a:avLst/>
          </a:prstGeom>
          <a:noFill/>
          <a:ln/>
        </p:spPr>
        <p:txBody>
          <a:bodyPr wrap="square" lIns="68072" tIns="102108" rIns="68072" bIns="102108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2.4 hrs/form</a:t>
            </a:r>
            <a:endParaRPr lang="en-US" sz="683" dirty="0"/>
          </a:p>
        </p:txBody>
      </p:sp>
      <p:sp>
        <p:nvSpPr>
          <p:cNvPr id="13" name="Text 10"/>
          <p:cNvSpPr/>
          <p:nvPr/>
        </p:nvSpPr>
        <p:spPr>
          <a:xfrm>
            <a:off x="428625" y="1650904"/>
            <a:ext cx="1000125" cy="300038"/>
          </a:xfrm>
          <a:prstGeom prst="rect">
            <a:avLst/>
          </a:prstGeom>
          <a:noFill/>
          <a:ln/>
        </p:spPr>
        <p:txBody>
          <a:bodyPr wrap="square" lIns="68072" tIns="102108" rIns="68072" bIns="102108" rtlCol="0" anchor="ctr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 Month</a:t>
            </a:r>
            <a:endParaRPr lang="en-US" sz="683" dirty="0"/>
          </a:p>
        </p:txBody>
      </p:sp>
      <p:sp>
        <p:nvSpPr>
          <p:cNvPr id="14" name="Text 11"/>
          <p:cNvSpPr/>
          <p:nvPr/>
        </p:nvSpPr>
        <p:spPr>
          <a:xfrm>
            <a:off x="1428750" y="1650904"/>
            <a:ext cx="1000125" cy="300038"/>
          </a:xfrm>
          <a:prstGeom prst="rect">
            <a:avLst/>
          </a:prstGeom>
          <a:noFill/>
          <a:ln/>
        </p:spPr>
        <p:txBody>
          <a:bodyPr wrap="square" lIns="68072" tIns="102108" rIns="68072" bIns="102108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~12 hours</a:t>
            </a:r>
            <a:endParaRPr lang="en-US" sz="727" dirty="0"/>
          </a:p>
        </p:txBody>
      </p:sp>
      <p:sp>
        <p:nvSpPr>
          <p:cNvPr id="15" name="Text 12"/>
          <p:cNvSpPr/>
          <p:nvPr/>
        </p:nvSpPr>
        <p:spPr>
          <a:xfrm>
            <a:off x="2428875" y="1650904"/>
            <a:ext cx="1000125" cy="300038"/>
          </a:xfrm>
          <a:prstGeom prst="rect">
            <a:avLst/>
          </a:prstGeom>
          <a:noFill/>
          <a:ln/>
        </p:spPr>
        <p:txBody>
          <a:bodyPr wrap="square" lIns="68072" tIns="102108" rIns="68072" bIns="102108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 hours</a:t>
            </a:r>
            <a:endParaRPr lang="en-US" sz="683" dirty="0"/>
          </a:p>
        </p:txBody>
      </p:sp>
      <p:sp>
        <p:nvSpPr>
          <p:cNvPr id="16" name="Text 13"/>
          <p:cNvSpPr/>
          <p:nvPr/>
        </p:nvSpPr>
        <p:spPr>
          <a:xfrm>
            <a:off x="3429000" y="1650904"/>
            <a:ext cx="1000125" cy="300038"/>
          </a:xfrm>
          <a:prstGeom prst="rect">
            <a:avLst/>
          </a:prstGeom>
          <a:noFill/>
          <a:ln/>
        </p:spPr>
        <p:txBody>
          <a:bodyPr wrap="square" lIns="68072" tIns="102108" rIns="68072" bIns="102108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12 hours</a:t>
            </a:r>
            <a:endParaRPr lang="en-US" sz="683" dirty="0"/>
          </a:p>
        </p:txBody>
      </p:sp>
      <p:sp>
        <p:nvSpPr>
          <p:cNvPr id="17" name="Text 14"/>
          <p:cNvSpPr/>
          <p:nvPr/>
        </p:nvSpPr>
        <p:spPr>
          <a:xfrm>
            <a:off x="428625" y="1950941"/>
            <a:ext cx="1000125" cy="300038"/>
          </a:xfrm>
          <a:prstGeom prst="rect">
            <a:avLst/>
          </a:prstGeom>
          <a:noFill/>
          <a:ln/>
        </p:spPr>
        <p:txBody>
          <a:bodyPr wrap="square" lIns="68072" tIns="102108" rIns="68072" bIns="102108" rtlCol="0" anchor="ctr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 Year</a:t>
            </a:r>
            <a:endParaRPr lang="en-US" sz="683" dirty="0"/>
          </a:p>
        </p:txBody>
      </p:sp>
      <p:sp>
        <p:nvSpPr>
          <p:cNvPr id="18" name="Text 15"/>
          <p:cNvSpPr/>
          <p:nvPr/>
        </p:nvSpPr>
        <p:spPr>
          <a:xfrm>
            <a:off x="1428750" y="1950941"/>
            <a:ext cx="1000125" cy="300038"/>
          </a:xfrm>
          <a:prstGeom prst="rect">
            <a:avLst/>
          </a:prstGeom>
          <a:noFill/>
          <a:ln/>
        </p:spPr>
        <p:txBody>
          <a:bodyPr wrap="square" lIns="68072" tIns="102108" rIns="68072" bIns="102108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145 hours</a:t>
            </a:r>
            <a:endParaRPr lang="en-US" sz="727" dirty="0"/>
          </a:p>
        </p:txBody>
      </p:sp>
      <p:sp>
        <p:nvSpPr>
          <p:cNvPr id="19" name="Text 16"/>
          <p:cNvSpPr/>
          <p:nvPr/>
        </p:nvSpPr>
        <p:spPr>
          <a:xfrm>
            <a:off x="2428875" y="1950941"/>
            <a:ext cx="1000125" cy="300038"/>
          </a:xfrm>
          <a:prstGeom prst="rect">
            <a:avLst/>
          </a:prstGeom>
          <a:noFill/>
          <a:ln/>
        </p:spPr>
        <p:txBody>
          <a:bodyPr wrap="square" lIns="68072" tIns="102108" rIns="68072" bIns="102108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0 hours</a:t>
            </a:r>
            <a:endParaRPr lang="en-US" sz="683" dirty="0"/>
          </a:p>
        </p:txBody>
      </p:sp>
      <p:sp>
        <p:nvSpPr>
          <p:cNvPr id="20" name="Text 17"/>
          <p:cNvSpPr/>
          <p:nvPr/>
        </p:nvSpPr>
        <p:spPr>
          <a:xfrm>
            <a:off x="3429000" y="1950941"/>
            <a:ext cx="1000125" cy="300038"/>
          </a:xfrm>
          <a:prstGeom prst="rect">
            <a:avLst/>
          </a:prstGeom>
          <a:noFill/>
          <a:ln/>
        </p:spPr>
        <p:txBody>
          <a:bodyPr wrap="square" lIns="68072" tIns="102108" rIns="68072" bIns="102108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145 hours</a:t>
            </a:r>
            <a:endParaRPr lang="en-US" sz="683" dirty="0"/>
          </a:p>
        </p:txBody>
      </p:sp>
      <p:sp>
        <p:nvSpPr>
          <p:cNvPr id="21" name="Shape 18"/>
          <p:cNvSpPr/>
          <p:nvPr/>
        </p:nvSpPr>
        <p:spPr>
          <a:xfrm>
            <a:off x="428625" y="2250979"/>
            <a:ext cx="1000125" cy="496491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22" name="Text 19"/>
          <p:cNvSpPr/>
          <p:nvPr/>
        </p:nvSpPr>
        <p:spPr>
          <a:xfrm>
            <a:off x="428625" y="2250979"/>
            <a:ext cx="1000125" cy="496491"/>
          </a:xfrm>
          <a:prstGeom prst="rect">
            <a:avLst/>
          </a:prstGeom>
          <a:noFill/>
          <a:ln/>
        </p:spPr>
        <p:txBody>
          <a:bodyPr wrap="square" lIns="68072" tIns="136017" rIns="68072" bIns="136017" rtlCol="0" anchor="ctr">
            <a:spAutoFit/>
          </a:bodyPr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Labor Cost Savings</a:t>
            </a:r>
            <a:endParaRPr lang="en-US" sz="734" dirty="0"/>
          </a:p>
        </p:txBody>
      </p:sp>
      <p:sp>
        <p:nvSpPr>
          <p:cNvPr id="23" name="Shape 20"/>
          <p:cNvSpPr/>
          <p:nvPr/>
        </p:nvSpPr>
        <p:spPr>
          <a:xfrm>
            <a:off x="1428750" y="2250979"/>
            <a:ext cx="1000125" cy="496491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24" name="Text 21"/>
          <p:cNvSpPr/>
          <p:nvPr/>
        </p:nvSpPr>
        <p:spPr>
          <a:xfrm>
            <a:off x="1428750" y="2250979"/>
            <a:ext cx="1000125" cy="496491"/>
          </a:xfrm>
          <a:prstGeom prst="rect">
            <a:avLst/>
          </a:prstGeom>
          <a:noFill/>
          <a:ln/>
        </p:spPr>
        <p:txBody>
          <a:bodyPr wrap="square" lIns="68072" tIns="136017" rIns="68072" bIns="136017" rtlCol="0" anchor="ctr">
            <a:spAutoFit/>
          </a:bodyPr>
          <a:lstStyle/>
          <a:p>
            <a:pPr algn="ctr" indent="0" marL="0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$208/month</a:t>
            </a:r>
            <a:endParaRPr lang="en-US" sz="734" dirty="0"/>
          </a:p>
        </p:txBody>
      </p:sp>
      <p:sp>
        <p:nvSpPr>
          <p:cNvPr id="25" name="Shape 22"/>
          <p:cNvSpPr/>
          <p:nvPr/>
        </p:nvSpPr>
        <p:spPr>
          <a:xfrm>
            <a:off x="2428875" y="2250979"/>
            <a:ext cx="1000125" cy="496491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26" name="Text 23"/>
          <p:cNvSpPr/>
          <p:nvPr/>
        </p:nvSpPr>
        <p:spPr>
          <a:xfrm>
            <a:off x="2428875" y="2250979"/>
            <a:ext cx="1000125" cy="496491"/>
          </a:xfrm>
          <a:prstGeom prst="rect">
            <a:avLst/>
          </a:prstGeom>
          <a:noFill/>
          <a:ln/>
        </p:spPr>
        <p:txBody>
          <a:bodyPr wrap="square" lIns="68072" tIns="136017" rIns="68072" bIns="136017" rtlCol="0" anchor="ctr">
            <a:spAutoFit/>
          </a:bodyPr>
          <a:lstStyle/>
          <a:p>
            <a:pPr algn="ctr" indent="0" marL="0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$0</a:t>
            </a:r>
            <a:endParaRPr lang="en-US" sz="734" dirty="0"/>
          </a:p>
        </p:txBody>
      </p:sp>
      <p:sp>
        <p:nvSpPr>
          <p:cNvPr id="27" name="Shape 24"/>
          <p:cNvSpPr/>
          <p:nvPr/>
        </p:nvSpPr>
        <p:spPr>
          <a:xfrm>
            <a:off x="3429000" y="2250979"/>
            <a:ext cx="1000125" cy="496491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28" name="Text 25"/>
          <p:cNvSpPr/>
          <p:nvPr/>
        </p:nvSpPr>
        <p:spPr>
          <a:xfrm>
            <a:off x="3429000" y="2250979"/>
            <a:ext cx="1000125" cy="496491"/>
          </a:xfrm>
          <a:prstGeom prst="rect">
            <a:avLst/>
          </a:prstGeom>
          <a:noFill/>
          <a:ln/>
        </p:spPr>
        <p:txBody>
          <a:bodyPr wrap="square" lIns="68072" tIns="136017" rIns="68072" bIns="136017" rtlCol="0" anchor="ctr">
            <a:spAutoFit/>
          </a:bodyPr>
          <a:lstStyle/>
          <a:p>
            <a:pPr algn="ctr" indent="0" marL="0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$2,500/year</a:t>
            </a:r>
            <a:endParaRPr lang="en-US" sz="734" dirty="0"/>
          </a:p>
        </p:txBody>
      </p:sp>
      <p:sp>
        <p:nvSpPr>
          <p:cNvPr id="29" name="Shape 26"/>
          <p:cNvSpPr/>
          <p:nvPr/>
        </p:nvSpPr>
        <p:spPr>
          <a:xfrm>
            <a:off x="428625" y="2968926"/>
            <a:ext cx="4000500" cy="691158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30" name="Shape 27"/>
          <p:cNvSpPr/>
          <p:nvPr/>
        </p:nvSpPr>
        <p:spPr>
          <a:xfrm>
            <a:off x="428625" y="2968926"/>
            <a:ext cx="28575" cy="691158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31" name="Text 28"/>
          <p:cNvSpPr/>
          <p:nvPr/>
        </p:nvSpPr>
        <p:spPr>
          <a:xfrm>
            <a:off x="571500" y="3111801"/>
            <a:ext cx="3714750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TOTAL ANNUAL SAVINGS</a:t>
            </a:r>
            <a:endParaRPr lang="en-US" sz="621" dirty="0"/>
          </a:p>
        </p:txBody>
      </p:sp>
      <p:sp>
        <p:nvSpPr>
          <p:cNvPr id="32" name="Text 29"/>
          <p:cNvSpPr/>
          <p:nvPr/>
        </p:nvSpPr>
        <p:spPr>
          <a:xfrm>
            <a:off x="571500" y="3274321"/>
            <a:ext cx="703659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A3916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$5,000</a:t>
            </a:r>
            <a:endParaRPr lang="en-US" sz="1397" dirty="0"/>
          </a:p>
        </p:txBody>
      </p:sp>
      <p:sp>
        <p:nvSpPr>
          <p:cNvPr id="33" name="Text 30"/>
          <p:cNvSpPr/>
          <p:nvPr/>
        </p:nvSpPr>
        <p:spPr>
          <a:xfrm>
            <a:off x="1418034" y="3301110"/>
            <a:ext cx="909042" cy="20895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OMR 1,925</a:t>
            </a:r>
            <a:endParaRPr lang="en-US" sz="1193" dirty="0"/>
          </a:p>
        </p:txBody>
      </p:sp>
      <p:sp>
        <p:nvSpPr>
          <p:cNvPr id="34" name="Shape 31"/>
          <p:cNvSpPr/>
          <p:nvPr/>
        </p:nvSpPr>
        <p:spPr>
          <a:xfrm>
            <a:off x="4714875" y="1054401"/>
            <a:ext cx="4000500" cy="2286000"/>
          </a:xfrm>
          <a:prstGeom prst="rect">
            <a:avLst/>
          </a:prstGeom>
          <a:solidFill>
            <a:srgbClr val="F5F7FA"/>
          </a:solidFill>
          <a:ln/>
        </p:spPr>
      </p:sp>
      <p:pic>
        <p:nvPicPr>
          <p:cNvPr id="3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1054401"/>
            <a:ext cx="40005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4" name="Text 1"/>
          <p:cNvSpPr/>
          <p:nvPr/>
        </p:nvSpPr>
        <p:spPr>
          <a:xfrm>
            <a:off x="1785938" y="959244"/>
            <a:ext cx="5572125" cy="41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Total Annual Cost Savings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1785938" y="1542157"/>
            <a:ext cx="2607469" cy="628650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6" name="Shape 3"/>
          <p:cNvSpPr/>
          <p:nvPr/>
        </p:nvSpPr>
        <p:spPr>
          <a:xfrm>
            <a:off x="1785938" y="1542157"/>
            <a:ext cx="28575" cy="628650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7" name="Text 4"/>
          <p:cNvSpPr/>
          <p:nvPr/>
        </p:nvSpPr>
        <p:spPr>
          <a:xfrm>
            <a:off x="1871663" y="1627882"/>
            <a:ext cx="2436019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MANUAL DATA ENTRY</a:t>
            </a:r>
            <a:endParaRPr lang="en-US" sz="734" dirty="0"/>
          </a:p>
        </p:txBody>
      </p:sp>
      <p:sp>
        <p:nvSpPr>
          <p:cNvPr id="8" name="Text 5"/>
          <p:cNvSpPr/>
          <p:nvPr/>
        </p:nvSpPr>
        <p:spPr>
          <a:xfrm>
            <a:off x="1871663" y="1842195"/>
            <a:ext cx="689372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A3916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$2,500</a:t>
            </a:r>
            <a:endParaRPr lang="en-US" sz="1397" dirty="0"/>
          </a:p>
        </p:txBody>
      </p:sp>
      <p:sp>
        <p:nvSpPr>
          <p:cNvPr id="9" name="Text 6"/>
          <p:cNvSpPr/>
          <p:nvPr/>
        </p:nvSpPr>
        <p:spPr>
          <a:xfrm>
            <a:off x="2646759" y="1897559"/>
            <a:ext cx="891183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OMR 962.50</a:t>
            </a:r>
            <a:endParaRPr lang="en-US" sz="987" dirty="0"/>
          </a:p>
        </p:txBody>
      </p:sp>
      <p:sp>
        <p:nvSpPr>
          <p:cNvPr id="10" name="Shape 7"/>
          <p:cNvSpPr/>
          <p:nvPr/>
        </p:nvSpPr>
        <p:spPr>
          <a:xfrm>
            <a:off x="4750594" y="1542157"/>
            <a:ext cx="2607469" cy="628650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11" name="Shape 8"/>
          <p:cNvSpPr/>
          <p:nvPr/>
        </p:nvSpPr>
        <p:spPr>
          <a:xfrm>
            <a:off x="4750594" y="1542157"/>
            <a:ext cx="28575" cy="628650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12" name="Text 9"/>
          <p:cNvSpPr/>
          <p:nvPr/>
        </p:nvSpPr>
        <p:spPr>
          <a:xfrm>
            <a:off x="4836319" y="1627882"/>
            <a:ext cx="2436019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PAPER &amp; PRINTING</a:t>
            </a:r>
            <a:endParaRPr lang="en-US" sz="734" dirty="0"/>
          </a:p>
        </p:txBody>
      </p:sp>
      <p:sp>
        <p:nvSpPr>
          <p:cNvPr id="13" name="Text 10"/>
          <p:cNvSpPr/>
          <p:nvPr/>
        </p:nvSpPr>
        <p:spPr>
          <a:xfrm>
            <a:off x="4836319" y="1842195"/>
            <a:ext cx="517922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A3916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$500</a:t>
            </a:r>
            <a:endParaRPr lang="en-US" sz="1397" dirty="0"/>
          </a:p>
        </p:txBody>
      </p:sp>
      <p:sp>
        <p:nvSpPr>
          <p:cNvPr id="14" name="Text 11"/>
          <p:cNvSpPr/>
          <p:nvPr/>
        </p:nvSpPr>
        <p:spPr>
          <a:xfrm>
            <a:off x="5439966" y="1897559"/>
            <a:ext cx="855464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OMR 192.50</a:t>
            </a:r>
            <a:endParaRPr lang="en-US" sz="987" dirty="0"/>
          </a:p>
        </p:txBody>
      </p:sp>
      <p:sp>
        <p:nvSpPr>
          <p:cNvPr id="15" name="Shape 12"/>
          <p:cNvSpPr/>
          <p:nvPr/>
        </p:nvSpPr>
        <p:spPr>
          <a:xfrm>
            <a:off x="1785938" y="2313682"/>
            <a:ext cx="2607469" cy="628650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16" name="Shape 13"/>
          <p:cNvSpPr/>
          <p:nvPr/>
        </p:nvSpPr>
        <p:spPr>
          <a:xfrm>
            <a:off x="1785938" y="2313682"/>
            <a:ext cx="28575" cy="628650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17" name="Text 14"/>
          <p:cNvSpPr/>
          <p:nvPr/>
        </p:nvSpPr>
        <p:spPr>
          <a:xfrm>
            <a:off x="1871663" y="2399407"/>
            <a:ext cx="2436019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STORAGE SPACE</a:t>
            </a:r>
            <a:endParaRPr lang="en-US" sz="734" dirty="0"/>
          </a:p>
        </p:txBody>
      </p:sp>
      <p:sp>
        <p:nvSpPr>
          <p:cNvPr id="18" name="Text 15"/>
          <p:cNvSpPr/>
          <p:nvPr/>
        </p:nvSpPr>
        <p:spPr>
          <a:xfrm>
            <a:off x="1871663" y="2613720"/>
            <a:ext cx="516136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A3916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$200</a:t>
            </a:r>
            <a:endParaRPr lang="en-US" sz="1397" dirty="0"/>
          </a:p>
        </p:txBody>
      </p:sp>
      <p:sp>
        <p:nvSpPr>
          <p:cNvPr id="19" name="Text 16"/>
          <p:cNvSpPr/>
          <p:nvPr/>
        </p:nvSpPr>
        <p:spPr>
          <a:xfrm>
            <a:off x="2473523" y="2669084"/>
            <a:ext cx="582216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OMR 77</a:t>
            </a:r>
            <a:endParaRPr lang="en-US" sz="987" dirty="0"/>
          </a:p>
        </p:txBody>
      </p:sp>
      <p:sp>
        <p:nvSpPr>
          <p:cNvPr id="20" name="Shape 17"/>
          <p:cNvSpPr/>
          <p:nvPr/>
        </p:nvSpPr>
        <p:spPr>
          <a:xfrm>
            <a:off x="4750594" y="2313682"/>
            <a:ext cx="2607469" cy="628650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21" name="Shape 18"/>
          <p:cNvSpPr/>
          <p:nvPr/>
        </p:nvSpPr>
        <p:spPr>
          <a:xfrm>
            <a:off x="4750594" y="2313682"/>
            <a:ext cx="28575" cy="628650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22" name="Text 19"/>
          <p:cNvSpPr/>
          <p:nvPr/>
        </p:nvSpPr>
        <p:spPr>
          <a:xfrm>
            <a:off x="4836319" y="2399407"/>
            <a:ext cx="2436019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000"/>
              </a:lnSpc>
              <a:buNone/>
            </a:pPr>
            <a:r>
              <a:rPr lang="en-US" sz="734" b="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ERROR CORRECTION</a:t>
            </a:r>
            <a:endParaRPr lang="en-US" sz="734" dirty="0"/>
          </a:p>
        </p:txBody>
      </p:sp>
      <p:sp>
        <p:nvSpPr>
          <p:cNvPr id="23" name="Text 20"/>
          <p:cNvSpPr/>
          <p:nvPr/>
        </p:nvSpPr>
        <p:spPr>
          <a:xfrm>
            <a:off x="4836319" y="2613720"/>
            <a:ext cx="660797" cy="2428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A3916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$1,800</a:t>
            </a:r>
            <a:endParaRPr lang="en-US" sz="1397" dirty="0"/>
          </a:p>
        </p:txBody>
      </p:sp>
      <p:sp>
        <p:nvSpPr>
          <p:cNvPr id="24" name="Text 21"/>
          <p:cNvSpPr/>
          <p:nvPr/>
        </p:nvSpPr>
        <p:spPr>
          <a:xfrm>
            <a:off x="5582841" y="2669084"/>
            <a:ext cx="667941" cy="1732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OMR 693</a:t>
            </a:r>
            <a:endParaRPr lang="en-US" sz="987" dirty="0"/>
          </a:p>
        </p:txBody>
      </p:sp>
      <p:sp>
        <p:nvSpPr>
          <p:cNvPr id="25" name="Shape 22"/>
          <p:cNvSpPr/>
          <p:nvPr/>
        </p:nvSpPr>
        <p:spPr>
          <a:xfrm>
            <a:off x="1785938" y="3113782"/>
            <a:ext cx="5572125" cy="1356224"/>
          </a:xfrm>
          <a:prstGeom prst="rect">
            <a:avLst/>
          </a:prstGeom>
          <a:solidFill>
            <a:srgbClr val="0052A3"/>
          </a:solidFill>
          <a:ln/>
        </p:spPr>
      </p:sp>
      <p:sp>
        <p:nvSpPr>
          <p:cNvPr id="26" name="Text 23"/>
          <p:cNvSpPr/>
          <p:nvPr/>
        </p:nvSpPr>
        <p:spPr>
          <a:xfrm>
            <a:off x="1957388" y="3285232"/>
            <a:ext cx="5229225" cy="13751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>
                    <a:alpha val="90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TOTAL ANNUAL SAVINGS</a:t>
            </a:r>
            <a:endParaRPr lang="en-US" sz="784" dirty="0"/>
          </a:p>
        </p:txBody>
      </p:sp>
      <p:sp>
        <p:nvSpPr>
          <p:cNvPr id="27" name="Text 24"/>
          <p:cNvSpPr/>
          <p:nvPr/>
        </p:nvSpPr>
        <p:spPr>
          <a:xfrm>
            <a:off x="3003947" y="3565624"/>
            <a:ext cx="1407319" cy="44003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3500"/>
              </a:lnSpc>
              <a:buNone/>
            </a:pPr>
            <a:r>
              <a:rPr lang="en-US" sz="2862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$5,000</a:t>
            </a:r>
            <a:endParaRPr lang="en-US" sz="2862" dirty="0"/>
          </a:p>
        </p:txBody>
      </p:sp>
      <p:sp>
        <p:nvSpPr>
          <p:cNvPr id="28" name="Text 25"/>
          <p:cNvSpPr/>
          <p:nvPr/>
        </p:nvSpPr>
        <p:spPr>
          <a:xfrm>
            <a:off x="4554141" y="3656707"/>
            <a:ext cx="1585913" cy="33003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600"/>
              </a:lnSpc>
              <a:buNone/>
            </a:pPr>
            <a:r>
              <a:rPr lang="en-US" sz="2121" b="1" dirty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OMR 1,925</a:t>
            </a:r>
            <a:endParaRPr lang="en-US" sz="2121" dirty="0"/>
          </a:p>
        </p:txBody>
      </p:sp>
      <p:sp>
        <p:nvSpPr>
          <p:cNvPr id="29" name="Text 26"/>
          <p:cNvSpPr/>
          <p:nvPr/>
        </p:nvSpPr>
        <p:spPr>
          <a:xfrm>
            <a:off x="1957388" y="4148537"/>
            <a:ext cx="5229225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FFFFFF">
                    <a:alpha val="85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Achieved through automation, efficiency gains, and error reduction</a:t>
            </a:r>
            <a:endParaRPr lang="en-US" sz="7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4" name="Text 1"/>
          <p:cNvSpPr/>
          <p:nvPr/>
        </p:nvSpPr>
        <p:spPr>
          <a:xfrm>
            <a:off x="428625" y="759219"/>
            <a:ext cx="3714750" cy="8229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Data Accuracy &amp; Compliance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428625" y="1867895"/>
            <a:ext cx="1600200" cy="901898"/>
          </a:xfrm>
          <a:prstGeom prst="rect">
            <a:avLst/>
          </a:prstGeom>
          <a:solidFill>
            <a:srgbClr val="FFEBEE"/>
          </a:solidFill>
          <a:ln/>
        </p:spPr>
      </p:sp>
      <p:sp>
        <p:nvSpPr>
          <p:cNvPr id="6" name="Shape 3"/>
          <p:cNvSpPr/>
          <p:nvPr/>
        </p:nvSpPr>
        <p:spPr>
          <a:xfrm>
            <a:off x="428625" y="1867895"/>
            <a:ext cx="28575" cy="901898"/>
          </a:xfrm>
          <a:prstGeom prst="rect">
            <a:avLst/>
          </a:prstGeom>
          <a:solidFill>
            <a:srgbClr val="EF4444"/>
          </a:solidFill>
          <a:ln/>
        </p:spPr>
      </p:sp>
      <p:sp>
        <p:nvSpPr>
          <p:cNvPr id="7" name="Text 4"/>
          <p:cNvSpPr/>
          <p:nvPr/>
        </p:nvSpPr>
        <p:spPr>
          <a:xfrm>
            <a:off x="571500" y="2010770"/>
            <a:ext cx="1300163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PAPER FORMS</a:t>
            </a:r>
            <a:endParaRPr lang="en-US" sz="621" dirty="0"/>
          </a:p>
        </p:txBody>
      </p:sp>
      <p:sp>
        <p:nvSpPr>
          <p:cNvPr id="8" name="Text 5"/>
          <p:cNvSpPr/>
          <p:nvPr/>
        </p:nvSpPr>
        <p:spPr>
          <a:xfrm>
            <a:off x="571500" y="2173291"/>
            <a:ext cx="1300163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EF444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15%</a:t>
            </a:r>
            <a:endParaRPr lang="en-US" sz="1808" dirty="0"/>
          </a:p>
        </p:txBody>
      </p:sp>
      <p:sp>
        <p:nvSpPr>
          <p:cNvPr id="9" name="Text 6"/>
          <p:cNvSpPr/>
          <p:nvPr/>
        </p:nvSpPr>
        <p:spPr>
          <a:xfrm>
            <a:off x="571500" y="2514405"/>
            <a:ext cx="1300163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7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Error Rate</a:t>
            </a:r>
            <a:endParaRPr lang="en-US" sz="674" dirty="0"/>
          </a:p>
        </p:txBody>
      </p:sp>
      <p:sp>
        <p:nvSpPr>
          <p:cNvPr id="10" name="Text 7"/>
          <p:cNvSpPr/>
          <p:nvPr/>
        </p:nvSpPr>
        <p:spPr>
          <a:xfrm>
            <a:off x="2157413" y="2187578"/>
            <a:ext cx="228600" cy="26253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A3916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→</a:t>
            </a:r>
            <a:endParaRPr lang="en-US" sz="1602" dirty="0"/>
          </a:p>
        </p:txBody>
      </p:sp>
      <p:sp>
        <p:nvSpPr>
          <p:cNvPr id="11" name="Shape 8"/>
          <p:cNvSpPr/>
          <p:nvPr/>
        </p:nvSpPr>
        <p:spPr>
          <a:xfrm>
            <a:off x="2528888" y="1867895"/>
            <a:ext cx="1614488" cy="901898"/>
          </a:xfrm>
          <a:prstGeom prst="rect">
            <a:avLst/>
          </a:prstGeom>
          <a:solidFill>
            <a:srgbClr val="E8F5E9"/>
          </a:solidFill>
          <a:ln/>
        </p:spPr>
      </p:sp>
      <p:sp>
        <p:nvSpPr>
          <p:cNvPr id="12" name="Shape 9"/>
          <p:cNvSpPr/>
          <p:nvPr/>
        </p:nvSpPr>
        <p:spPr>
          <a:xfrm>
            <a:off x="2528888" y="1867895"/>
            <a:ext cx="28575" cy="901898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13" name="Text 10"/>
          <p:cNvSpPr/>
          <p:nvPr/>
        </p:nvSpPr>
        <p:spPr>
          <a:xfrm>
            <a:off x="2686050" y="2010770"/>
            <a:ext cx="1314450" cy="10537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800"/>
              </a:lnSpc>
              <a:buNone/>
            </a:pPr>
            <a:r>
              <a:rPr lang="en-US" sz="621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 FORM</a:t>
            </a:r>
            <a:endParaRPr lang="en-US" sz="621" dirty="0"/>
          </a:p>
        </p:txBody>
      </p:sp>
      <p:sp>
        <p:nvSpPr>
          <p:cNvPr id="14" name="Text 11"/>
          <p:cNvSpPr/>
          <p:nvPr/>
        </p:nvSpPr>
        <p:spPr>
          <a:xfrm>
            <a:off x="2686050" y="2173291"/>
            <a:ext cx="1314450" cy="31253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&lt;1%</a:t>
            </a:r>
            <a:endParaRPr lang="en-US" sz="1808" dirty="0"/>
          </a:p>
        </p:txBody>
      </p:sp>
      <p:sp>
        <p:nvSpPr>
          <p:cNvPr id="15" name="Text 12"/>
          <p:cNvSpPr/>
          <p:nvPr/>
        </p:nvSpPr>
        <p:spPr>
          <a:xfrm>
            <a:off x="2686050" y="2514405"/>
            <a:ext cx="1314450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67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Error Rate</a:t>
            </a:r>
            <a:endParaRPr lang="en-US" sz="674" dirty="0"/>
          </a:p>
        </p:txBody>
      </p:sp>
      <p:sp>
        <p:nvSpPr>
          <p:cNvPr id="16" name="Shape 13"/>
          <p:cNvSpPr/>
          <p:nvPr/>
        </p:nvSpPr>
        <p:spPr>
          <a:xfrm>
            <a:off x="428625" y="2984106"/>
            <a:ext cx="200025" cy="200025"/>
          </a:xfrm>
          <a:prstGeom prst="ellipse">
            <a:avLst/>
          </a:prstGeom>
          <a:solidFill>
            <a:srgbClr val="A39161"/>
          </a:solidFill>
          <a:ln/>
        </p:spPr>
      </p:sp>
      <p:sp>
        <p:nvSpPr>
          <p:cNvPr id="17" name="Text 14"/>
          <p:cNvSpPr/>
          <p:nvPr/>
        </p:nvSpPr>
        <p:spPr>
          <a:xfrm>
            <a:off x="428625" y="2984106"/>
            <a:ext cx="200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✓</a:t>
            </a:r>
            <a:endParaRPr lang="en-US" sz="727" dirty="0"/>
          </a:p>
        </p:txBody>
      </p:sp>
      <p:sp>
        <p:nvSpPr>
          <p:cNvPr id="18" name="Text 15"/>
          <p:cNvSpPr/>
          <p:nvPr/>
        </p:nvSpPr>
        <p:spPr>
          <a:xfrm>
            <a:off x="714375" y="2984106"/>
            <a:ext cx="1739503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Automatic timestamping</a:t>
            </a:r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&amp; audit trail</a:t>
            </a:r>
            <a:endParaRPr lang="en-US" sz="683" dirty="0"/>
          </a:p>
        </p:txBody>
      </p:sp>
      <p:sp>
        <p:nvSpPr>
          <p:cNvPr id="19" name="Shape 16"/>
          <p:cNvSpPr/>
          <p:nvPr/>
        </p:nvSpPr>
        <p:spPr>
          <a:xfrm>
            <a:off x="428625" y="3284144"/>
            <a:ext cx="200025" cy="200025"/>
          </a:xfrm>
          <a:prstGeom prst="ellipse">
            <a:avLst/>
          </a:prstGeom>
          <a:solidFill>
            <a:srgbClr val="A39161"/>
          </a:solidFill>
          <a:ln/>
        </p:spPr>
      </p:sp>
      <p:sp>
        <p:nvSpPr>
          <p:cNvPr id="20" name="Text 17"/>
          <p:cNvSpPr/>
          <p:nvPr/>
        </p:nvSpPr>
        <p:spPr>
          <a:xfrm>
            <a:off x="428625" y="3284144"/>
            <a:ext cx="200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📸</a:t>
            </a:r>
            <a:endParaRPr lang="en-US" sz="727" dirty="0"/>
          </a:p>
        </p:txBody>
      </p:sp>
      <p:sp>
        <p:nvSpPr>
          <p:cNvPr id="21" name="Text 18"/>
          <p:cNvSpPr/>
          <p:nvPr/>
        </p:nvSpPr>
        <p:spPr>
          <a:xfrm>
            <a:off x="714375" y="3284144"/>
            <a:ext cx="1468041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Photo evidence</a:t>
            </a:r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for verification</a:t>
            </a:r>
            <a:endParaRPr lang="en-US" sz="683" dirty="0"/>
          </a:p>
        </p:txBody>
      </p:sp>
      <p:sp>
        <p:nvSpPr>
          <p:cNvPr id="22" name="Shape 19"/>
          <p:cNvSpPr/>
          <p:nvPr/>
        </p:nvSpPr>
        <p:spPr>
          <a:xfrm>
            <a:off x="428625" y="3584181"/>
            <a:ext cx="200025" cy="200025"/>
          </a:xfrm>
          <a:prstGeom prst="ellipse">
            <a:avLst/>
          </a:prstGeom>
          <a:solidFill>
            <a:srgbClr val="A39161"/>
          </a:solidFill>
          <a:ln/>
        </p:spPr>
      </p:sp>
      <p:sp>
        <p:nvSpPr>
          <p:cNvPr id="23" name="Text 20"/>
          <p:cNvSpPr/>
          <p:nvPr/>
        </p:nvSpPr>
        <p:spPr>
          <a:xfrm>
            <a:off x="428625" y="3584181"/>
            <a:ext cx="200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🔒</a:t>
            </a:r>
            <a:endParaRPr lang="en-US" sz="727" dirty="0"/>
          </a:p>
        </p:txBody>
      </p:sp>
      <p:sp>
        <p:nvSpPr>
          <p:cNvPr id="24" name="Text 21"/>
          <p:cNvSpPr/>
          <p:nvPr/>
        </p:nvSpPr>
        <p:spPr>
          <a:xfrm>
            <a:off x="714375" y="3584181"/>
            <a:ext cx="1487686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Structured data</a:t>
            </a:r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for compliance</a:t>
            </a:r>
            <a:endParaRPr lang="en-US" sz="683" dirty="0"/>
          </a:p>
        </p:txBody>
      </p:sp>
      <p:sp>
        <p:nvSpPr>
          <p:cNvPr id="25" name="Shape 22"/>
          <p:cNvSpPr/>
          <p:nvPr/>
        </p:nvSpPr>
        <p:spPr>
          <a:xfrm>
            <a:off x="428625" y="3884219"/>
            <a:ext cx="200025" cy="200025"/>
          </a:xfrm>
          <a:prstGeom prst="ellipse">
            <a:avLst/>
          </a:prstGeom>
          <a:solidFill>
            <a:srgbClr val="A39161"/>
          </a:solidFill>
          <a:ln/>
        </p:spPr>
      </p:sp>
      <p:sp>
        <p:nvSpPr>
          <p:cNvPr id="26" name="Text 23"/>
          <p:cNvSpPr/>
          <p:nvPr/>
        </p:nvSpPr>
        <p:spPr>
          <a:xfrm>
            <a:off x="428625" y="3884219"/>
            <a:ext cx="200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🔍</a:t>
            </a:r>
            <a:endParaRPr lang="en-US" sz="727" dirty="0"/>
          </a:p>
        </p:txBody>
      </p:sp>
      <p:sp>
        <p:nvSpPr>
          <p:cNvPr id="27" name="Text 24"/>
          <p:cNvSpPr/>
          <p:nvPr/>
        </p:nvSpPr>
        <p:spPr>
          <a:xfrm>
            <a:off x="714375" y="3898506"/>
            <a:ext cx="1264444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Searchable digital records</a:t>
            </a:r>
            <a:endParaRPr lang="en-US" sz="683" dirty="0"/>
          </a:p>
        </p:txBody>
      </p:sp>
      <p:sp>
        <p:nvSpPr>
          <p:cNvPr id="28" name="Shape 25"/>
          <p:cNvSpPr/>
          <p:nvPr/>
        </p:nvSpPr>
        <p:spPr>
          <a:xfrm>
            <a:off x="428625" y="4184256"/>
            <a:ext cx="200025" cy="200025"/>
          </a:xfrm>
          <a:prstGeom prst="ellipse">
            <a:avLst/>
          </a:prstGeom>
          <a:solidFill>
            <a:srgbClr val="A39161"/>
          </a:solidFill>
          <a:ln/>
        </p:spPr>
      </p:sp>
      <p:sp>
        <p:nvSpPr>
          <p:cNvPr id="29" name="Text 26"/>
          <p:cNvSpPr/>
          <p:nvPr/>
        </p:nvSpPr>
        <p:spPr>
          <a:xfrm>
            <a:off x="428625" y="4184256"/>
            <a:ext cx="200025" cy="2000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9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⚙️</a:t>
            </a:r>
            <a:endParaRPr lang="en-US" sz="727" dirty="0"/>
          </a:p>
        </p:txBody>
      </p:sp>
      <p:sp>
        <p:nvSpPr>
          <p:cNvPr id="30" name="Text 27"/>
          <p:cNvSpPr/>
          <p:nvPr/>
        </p:nvSpPr>
        <p:spPr>
          <a:xfrm>
            <a:off x="714375" y="4184256"/>
            <a:ext cx="1557338" cy="15001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Fewer rework cycles</a:t>
            </a:r>
            <a:pPr algn="l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from errors</a:t>
            </a:r>
            <a:endParaRPr lang="en-US" sz="683" dirty="0"/>
          </a:p>
        </p:txBody>
      </p:sp>
      <p:sp>
        <p:nvSpPr>
          <p:cNvPr id="31" name="Shape 28"/>
          <p:cNvSpPr/>
          <p:nvPr/>
        </p:nvSpPr>
        <p:spPr>
          <a:xfrm>
            <a:off x="4572000" y="357188"/>
            <a:ext cx="4572000" cy="4429125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32" name="Shape 29"/>
          <p:cNvSpPr/>
          <p:nvPr/>
        </p:nvSpPr>
        <p:spPr>
          <a:xfrm>
            <a:off x="5500688" y="785813"/>
            <a:ext cx="2714625" cy="3571875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88" y="785813"/>
            <a:ext cx="2714625" cy="3571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4" name="Text 1"/>
          <p:cNvSpPr/>
          <p:nvPr/>
        </p:nvSpPr>
        <p:spPr>
          <a:xfrm>
            <a:off x="1071563" y="793486"/>
            <a:ext cx="7000875" cy="4114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Speed &amp; Visibility</a:t>
            </a:r>
            <a:endParaRPr lang="en-US" sz="2436" dirty="0"/>
          </a:p>
        </p:txBody>
      </p:sp>
      <p:sp>
        <p:nvSpPr>
          <p:cNvPr id="5" name="Text 2"/>
          <p:cNvSpPr/>
          <p:nvPr/>
        </p:nvSpPr>
        <p:spPr>
          <a:xfrm>
            <a:off x="1071563" y="1319250"/>
            <a:ext cx="700087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Operational efficiency gains with instant submission and real-time data availability</a:t>
            </a:r>
            <a:endParaRPr lang="en-US" sz="834" dirty="0"/>
          </a:p>
        </p:txBody>
      </p:sp>
      <p:sp>
        <p:nvSpPr>
          <p:cNvPr id="6" name="Shape 3"/>
          <p:cNvSpPr/>
          <p:nvPr/>
        </p:nvSpPr>
        <p:spPr>
          <a:xfrm>
            <a:off x="1071563" y="1847887"/>
            <a:ext cx="2100263" cy="423267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7" name="Text 4"/>
          <p:cNvSpPr/>
          <p:nvPr/>
        </p:nvSpPr>
        <p:spPr>
          <a:xfrm>
            <a:off x="1071563" y="1847887"/>
            <a:ext cx="2100263" cy="423267"/>
          </a:xfrm>
          <a:prstGeom prst="rect">
            <a:avLst/>
          </a:prstGeom>
          <a:noFill/>
          <a:ln/>
        </p:spPr>
        <p:txBody>
          <a:bodyPr wrap="square" lIns="204089" tIns="170053" rIns="204089" bIns="170053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Aspect</a:t>
            </a:r>
            <a:endParaRPr lang="en-US" sz="784" dirty="0"/>
          </a:p>
        </p:txBody>
      </p:sp>
      <p:sp>
        <p:nvSpPr>
          <p:cNvPr id="8" name="Shape 5"/>
          <p:cNvSpPr/>
          <p:nvPr/>
        </p:nvSpPr>
        <p:spPr>
          <a:xfrm>
            <a:off x="3171825" y="1847887"/>
            <a:ext cx="2450306" cy="423267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9" name="Text 6"/>
          <p:cNvSpPr/>
          <p:nvPr/>
        </p:nvSpPr>
        <p:spPr>
          <a:xfrm>
            <a:off x="3171825" y="1847887"/>
            <a:ext cx="2450306" cy="423267"/>
          </a:xfrm>
          <a:prstGeom prst="rect">
            <a:avLst/>
          </a:prstGeom>
          <a:noFill/>
          <a:ln/>
        </p:spPr>
        <p:txBody>
          <a:bodyPr wrap="square" lIns="204089" tIns="170053" rIns="204089" bIns="170053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Paper Forms</a:t>
            </a:r>
            <a:endParaRPr lang="en-US" sz="784" dirty="0"/>
          </a:p>
        </p:txBody>
      </p:sp>
      <p:sp>
        <p:nvSpPr>
          <p:cNvPr id="10" name="Shape 7"/>
          <p:cNvSpPr/>
          <p:nvPr/>
        </p:nvSpPr>
        <p:spPr>
          <a:xfrm>
            <a:off x="5622131" y="1847887"/>
            <a:ext cx="2450306" cy="423267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11" name="Text 8"/>
          <p:cNvSpPr/>
          <p:nvPr/>
        </p:nvSpPr>
        <p:spPr>
          <a:xfrm>
            <a:off x="5622131" y="1847887"/>
            <a:ext cx="2450306" cy="423267"/>
          </a:xfrm>
          <a:prstGeom prst="rect">
            <a:avLst/>
          </a:prstGeom>
          <a:noFill/>
          <a:ln/>
        </p:spPr>
        <p:txBody>
          <a:bodyPr wrap="square" lIns="204089" tIns="170053" rIns="204089" bIns="170053" rtlCol="0" anchor="ctr">
            <a:spAutoFit/>
          </a:bodyPr>
          <a:lstStyle/>
          <a:p>
            <a:pPr algn="l" indent="0" marL="0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Digital Solution</a:t>
            </a:r>
            <a:endParaRPr lang="en-US" sz="784" dirty="0"/>
          </a:p>
        </p:txBody>
      </p:sp>
      <p:sp>
        <p:nvSpPr>
          <p:cNvPr id="12" name="Text 9"/>
          <p:cNvSpPr/>
          <p:nvPr/>
        </p:nvSpPr>
        <p:spPr>
          <a:xfrm>
            <a:off x="1071563" y="2271154"/>
            <a:ext cx="2100263" cy="517922"/>
          </a:xfrm>
          <a:prstGeom prst="rect">
            <a:avLst/>
          </a:prstGeom>
          <a:noFill/>
          <a:ln/>
        </p:spPr>
        <p:txBody>
          <a:bodyPr wrap="square" lIns="204089" tIns="204089" rIns="204089" bIns="204089" rtlCol="0" anchor="ctr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Submission Lag</a:t>
            </a:r>
            <a:endParaRPr lang="en-US" sz="734" dirty="0"/>
          </a:p>
        </p:txBody>
      </p:sp>
      <p:sp>
        <p:nvSpPr>
          <p:cNvPr id="13" name="Text 10"/>
          <p:cNvSpPr/>
          <p:nvPr/>
        </p:nvSpPr>
        <p:spPr>
          <a:xfrm>
            <a:off x="3171825" y="2271154"/>
            <a:ext cx="2450306" cy="517922"/>
          </a:xfrm>
          <a:prstGeom prst="rect">
            <a:avLst/>
          </a:prstGeom>
          <a:noFill/>
          <a:ln/>
        </p:spPr>
        <p:txBody>
          <a:bodyPr wrap="square" lIns="204089" tIns="204089" rIns="204089" bIns="204089" rtlCol="0" anchor="ctr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2-3 days</a:t>
            </a:r>
            <a:endParaRPr lang="en-US" sz="780" dirty="0"/>
          </a:p>
        </p:txBody>
      </p:sp>
      <p:sp>
        <p:nvSpPr>
          <p:cNvPr id="14" name="Text 11"/>
          <p:cNvSpPr/>
          <p:nvPr/>
        </p:nvSpPr>
        <p:spPr>
          <a:xfrm>
            <a:off x="5793581" y="2464036"/>
            <a:ext cx="35718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Instant</a:t>
            </a:r>
            <a:endParaRPr lang="en-US" sz="734" dirty="0"/>
          </a:p>
        </p:txBody>
      </p:sp>
      <p:sp>
        <p:nvSpPr>
          <p:cNvPr id="15" name="Text 12"/>
          <p:cNvSpPr/>
          <p:nvPr/>
        </p:nvSpPr>
        <p:spPr>
          <a:xfrm>
            <a:off x="1071563" y="2789076"/>
            <a:ext cx="2100263" cy="521494"/>
          </a:xfrm>
          <a:prstGeom prst="rect">
            <a:avLst/>
          </a:prstGeom>
          <a:noFill/>
          <a:ln/>
        </p:spPr>
        <p:txBody>
          <a:bodyPr wrap="square" lIns="204089" tIns="204089" rIns="204089" bIns="204089" rtlCol="0" anchor="ctr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Data Availability</a:t>
            </a:r>
            <a:endParaRPr lang="en-US" sz="734" dirty="0"/>
          </a:p>
        </p:txBody>
      </p:sp>
      <p:sp>
        <p:nvSpPr>
          <p:cNvPr id="16" name="Text 13"/>
          <p:cNvSpPr/>
          <p:nvPr/>
        </p:nvSpPr>
        <p:spPr>
          <a:xfrm>
            <a:off x="3171825" y="2789076"/>
            <a:ext cx="2450306" cy="521494"/>
          </a:xfrm>
          <a:prstGeom prst="rect">
            <a:avLst/>
          </a:prstGeom>
          <a:noFill/>
          <a:ln/>
        </p:spPr>
        <p:txBody>
          <a:bodyPr wrap="square" lIns="204089" tIns="204089" rIns="204089" bIns="204089" rtlCol="0" anchor="ctr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End of month</a:t>
            </a:r>
            <a:endParaRPr lang="en-US" sz="780" dirty="0"/>
          </a:p>
        </p:txBody>
      </p:sp>
      <p:sp>
        <p:nvSpPr>
          <p:cNvPr id="17" name="Text 14"/>
          <p:cNvSpPr/>
          <p:nvPr/>
        </p:nvSpPr>
        <p:spPr>
          <a:xfrm>
            <a:off x="5793581" y="2985529"/>
            <a:ext cx="496491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Real-time</a:t>
            </a:r>
            <a:endParaRPr lang="en-US" sz="734" dirty="0"/>
          </a:p>
        </p:txBody>
      </p:sp>
      <p:sp>
        <p:nvSpPr>
          <p:cNvPr id="18" name="Text 15"/>
          <p:cNvSpPr/>
          <p:nvPr/>
        </p:nvSpPr>
        <p:spPr>
          <a:xfrm>
            <a:off x="1071563" y="3310570"/>
            <a:ext cx="2100263" cy="521494"/>
          </a:xfrm>
          <a:prstGeom prst="rect">
            <a:avLst/>
          </a:prstGeom>
          <a:noFill/>
          <a:ln/>
        </p:spPr>
        <p:txBody>
          <a:bodyPr wrap="square" lIns="204089" tIns="204089" rIns="204089" bIns="204089" rtlCol="0" anchor="ctr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Visibility</a:t>
            </a:r>
            <a:endParaRPr lang="en-US" sz="734" dirty="0"/>
          </a:p>
        </p:txBody>
      </p:sp>
      <p:sp>
        <p:nvSpPr>
          <p:cNvPr id="19" name="Text 16"/>
          <p:cNvSpPr/>
          <p:nvPr/>
        </p:nvSpPr>
        <p:spPr>
          <a:xfrm>
            <a:off x="3171825" y="3310570"/>
            <a:ext cx="2450306" cy="521494"/>
          </a:xfrm>
          <a:prstGeom prst="rect">
            <a:avLst/>
          </a:prstGeom>
          <a:noFill/>
          <a:ln/>
        </p:spPr>
        <p:txBody>
          <a:bodyPr wrap="square" lIns="204089" tIns="204089" rIns="204089" bIns="204089" rtlCol="0" anchor="ctr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None until submitted</a:t>
            </a:r>
            <a:endParaRPr lang="en-US" sz="780" dirty="0"/>
          </a:p>
        </p:txBody>
      </p:sp>
      <p:sp>
        <p:nvSpPr>
          <p:cNvPr id="20" name="Text 17"/>
          <p:cNvSpPr/>
          <p:nvPr/>
        </p:nvSpPr>
        <p:spPr>
          <a:xfrm>
            <a:off x="5793581" y="3507023"/>
            <a:ext cx="63400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Full tracking</a:t>
            </a:r>
            <a:endParaRPr lang="en-US" sz="734" dirty="0"/>
          </a:p>
        </p:txBody>
      </p:sp>
      <p:sp>
        <p:nvSpPr>
          <p:cNvPr id="21" name="Text 18"/>
          <p:cNvSpPr/>
          <p:nvPr/>
        </p:nvSpPr>
        <p:spPr>
          <a:xfrm>
            <a:off x="1071563" y="3832064"/>
            <a:ext cx="2100263" cy="517922"/>
          </a:xfrm>
          <a:prstGeom prst="rect">
            <a:avLst/>
          </a:prstGeom>
          <a:noFill/>
          <a:ln/>
        </p:spPr>
        <p:txBody>
          <a:bodyPr wrap="square" lIns="204089" tIns="204089" rIns="204089" bIns="204089" rtlCol="0" anchor="ctr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Follow-ups</a:t>
            </a:r>
            <a:endParaRPr lang="en-US" sz="734" dirty="0"/>
          </a:p>
        </p:txBody>
      </p:sp>
      <p:sp>
        <p:nvSpPr>
          <p:cNvPr id="22" name="Text 19"/>
          <p:cNvSpPr/>
          <p:nvPr/>
        </p:nvSpPr>
        <p:spPr>
          <a:xfrm>
            <a:off x="3171825" y="3832064"/>
            <a:ext cx="2450306" cy="517922"/>
          </a:xfrm>
          <a:prstGeom prst="rect">
            <a:avLst/>
          </a:prstGeom>
          <a:noFill/>
          <a:ln/>
        </p:spPr>
        <p:txBody>
          <a:bodyPr wrap="square" lIns="204089" tIns="204089" rIns="204089" bIns="204089" rtlCol="0" anchor="ctr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Manual calls required</a:t>
            </a:r>
            <a:endParaRPr lang="en-US" sz="780" dirty="0"/>
          </a:p>
        </p:txBody>
      </p:sp>
      <p:sp>
        <p:nvSpPr>
          <p:cNvPr id="23" name="Text 20"/>
          <p:cNvSpPr/>
          <p:nvPr/>
        </p:nvSpPr>
        <p:spPr>
          <a:xfrm>
            <a:off x="5793581" y="4028517"/>
            <a:ext cx="567928" cy="1285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Automated</a:t>
            </a:r>
            <a:endParaRPr lang="en-US" sz="73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4" name="Text 1"/>
          <p:cNvSpPr/>
          <p:nvPr/>
        </p:nvSpPr>
        <p:spPr>
          <a:xfrm>
            <a:off x="2289572" y="836209"/>
            <a:ext cx="4564856" cy="4179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Implementation Timeline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1071563" y="2254244"/>
            <a:ext cx="7000875" cy="21431"/>
          </a:xfrm>
          <a:prstGeom prst="rect">
            <a:avLst/>
          </a:prstGeom>
          <a:solidFill>
            <a:srgbClr val="E0E0E0"/>
          </a:solidFill>
          <a:ln/>
        </p:spPr>
      </p:sp>
      <p:sp>
        <p:nvSpPr>
          <p:cNvPr id="6" name="Shape 3"/>
          <p:cNvSpPr/>
          <p:nvPr/>
        </p:nvSpPr>
        <p:spPr>
          <a:xfrm>
            <a:off x="1607344" y="1682744"/>
            <a:ext cx="571500" cy="571500"/>
          </a:xfrm>
          <a:prstGeom prst="ellipse">
            <a:avLst/>
          </a:prstGeom>
          <a:solidFill>
            <a:srgbClr val="016DB8"/>
          </a:solidFill>
          <a:ln w="27432">
            <a:solidFill>
              <a:srgbClr val="016DB8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607344" y="1682744"/>
            <a:ext cx="571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1️⃣</a:t>
            </a:r>
            <a:endParaRPr lang="en-US" sz="1602" dirty="0"/>
          </a:p>
        </p:txBody>
      </p:sp>
      <p:sp>
        <p:nvSpPr>
          <p:cNvPr id="8" name="Text 5"/>
          <p:cNvSpPr/>
          <p:nvPr/>
        </p:nvSpPr>
        <p:spPr>
          <a:xfrm>
            <a:off x="1295698" y="2397119"/>
            <a:ext cx="1194792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Pilot Phase</a:t>
            </a:r>
            <a:endParaRPr lang="en-US" sz="885" dirty="0"/>
          </a:p>
        </p:txBody>
      </p:sp>
      <p:sp>
        <p:nvSpPr>
          <p:cNvPr id="9" name="Text 6"/>
          <p:cNvSpPr/>
          <p:nvPr/>
        </p:nvSpPr>
        <p:spPr>
          <a:xfrm>
            <a:off x="1295698" y="2640006"/>
            <a:ext cx="1194792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Week 1-2</a:t>
            </a:r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Test with 2-3 contractors</a:t>
            </a:r>
            <a:endParaRPr lang="en-US" sz="683" dirty="0"/>
          </a:p>
        </p:txBody>
      </p:sp>
      <p:sp>
        <p:nvSpPr>
          <p:cNvPr id="10" name="Shape 7"/>
          <p:cNvSpPr/>
          <p:nvPr/>
        </p:nvSpPr>
        <p:spPr>
          <a:xfrm>
            <a:off x="3393281" y="1682744"/>
            <a:ext cx="571500" cy="571500"/>
          </a:xfrm>
          <a:prstGeom prst="ellipse">
            <a:avLst/>
          </a:prstGeom>
          <a:solidFill>
            <a:srgbClr val="A39161"/>
          </a:solidFill>
          <a:ln w="27432">
            <a:solidFill>
              <a:srgbClr val="A39161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393281" y="1682744"/>
            <a:ext cx="571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2️⃣</a:t>
            </a:r>
            <a:endParaRPr lang="en-US" sz="1704" dirty="0"/>
          </a:p>
        </p:txBody>
      </p:sp>
      <p:sp>
        <p:nvSpPr>
          <p:cNvPr id="12" name="Text 9"/>
          <p:cNvSpPr/>
          <p:nvPr/>
        </p:nvSpPr>
        <p:spPr>
          <a:xfrm>
            <a:off x="3102173" y="2397119"/>
            <a:ext cx="1153716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Full Rollout</a:t>
            </a:r>
            <a:endParaRPr lang="en-US" sz="885" dirty="0"/>
          </a:p>
        </p:txBody>
      </p:sp>
      <p:sp>
        <p:nvSpPr>
          <p:cNvPr id="13" name="Text 10"/>
          <p:cNvSpPr/>
          <p:nvPr/>
        </p:nvSpPr>
        <p:spPr>
          <a:xfrm>
            <a:off x="3102173" y="2640006"/>
            <a:ext cx="1153716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Week 3-4</a:t>
            </a:r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Deploy to all contractors</a:t>
            </a:r>
            <a:endParaRPr lang="en-US" sz="683" dirty="0"/>
          </a:p>
        </p:txBody>
      </p:sp>
      <p:sp>
        <p:nvSpPr>
          <p:cNvPr id="14" name="Shape 11"/>
          <p:cNvSpPr/>
          <p:nvPr/>
        </p:nvSpPr>
        <p:spPr>
          <a:xfrm>
            <a:off x="5179219" y="1682744"/>
            <a:ext cx="571500" cy="571500"/>
          </a:xfrm>
          <a:prstGeom prst="ellipse">
            <a:avLst/>
          </a:prstGeom>
          <a:solidFill>
            <a:srgbClr val="FFFFFF"/>
          </a:solidFill>
          <a:ln w="27432">
            <a:solidFill>
              <a:srgbClr val="A39161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5179219" y="1682744"/>
            <a:ext cx="571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A39161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3️⃣</a:t>
            </a:r>
            <a:endParaRPr lang="en-US" sz="1704" dirty="0"/>
          </a:p>
        </p:txBody>
      </p:sp>
      <p:sp>
        <p:nvSpPr>
          <p:cNvPr id="16" name="Text 13"/>
          <p:cNvSpPr/>
          <p:nvPr/>
        </p:nvSpPr>
        <p:spPr>
          <a:xfrm>
            <a:off x="5128320" y="2397119"/>
            <a:ext cx="673298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Training</a:t>
            </a:r>
            <a:endParaRPr lang="en-US" sz="885" dirty="0"/>
          </a:p>
        </p:txBody>
      </p:sp>
      <p:sp>
        <p:nvSpPr>
          <p:cNvPr id="17" name="Text 14"/>
          <p:cNvSpPr/>
          <p:nvPr/>
        </p:nvSpPr>
        <p:spPr>
          <a:xfrm>
            <a:off x="5128320" y="2640006"/>
            <a:ext cx="673298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A3916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&lt;5 minutes</a:t>
            </a:r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 contractor</a:t>
            </a:r>
            <a:endParaRPr lang="en-US" sz="683" dirty="0"/>
          </a:p>
        </p:txBody>
      </p:sp>
      <p:sp>
        <p:nvSpPr>
          <p:cNvPr id="18" name="Shape 15"/>
          <p:cNvSpPr/>
          <p:nvPr/>
        </p:nvSpPr>
        <p:spPr>
          <a:xfrm>
            <a:off x="6965156" y="1682744"/>
            <a:ext cx="571500" cy="571500"/>
          </a:xfrm>
          <a:prstGeom prst="ellipse">
            <a:avLst/>
          </a:prstGeom>
          <a:solidFill>
            <a:srgbClr val="FFFFFF"/>
          </a:solidFill>
          <a:ln w="27432">
            <a:solidFill>
              <a:srgbClr val="016DB8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965156" y="1682744"/>
            <a:ext cx="5715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704" dirty="0">
                <a:solidFill>
                  <a:srgbClr val="000000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4️⃣</a:t>
            </a:r>
            <a:endParaRPr lang="en-US" sz="1704" dirty="0"/>
          </a:p>
        </p:txBody>
      </p:sp>
      <p:sp>
        <p:nvSpPr>
          <p:cNvPr id="20" name="Text 17"/>
          <p:cNvSpPr/>
          <p:nvPr/>
        </p:nvSpPr>
        <p:spPr>
          <a:xfrm>
            <a:off x="6808887" y="2397119"/>
            <a:ext cx="884039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Optimization</a:t>
            </a:r>
            <a:endParaRPr lang="en-US" sz="885" dirty="0"/>
          </a:p>
        </p:txBody>
      </p:sp>
      <p:sp>
        <p:nvSpPr>
          <p:cNvPr id="21" name="Text 18"/>
          <p:cNvSpPr/>
          <p:nvPr/>
        </p:nvSpPr>
        <p:spPr>
          <a:xfrm>
            <a:off x="6808887" y="2640006"/>
            <a:ext cx="884039" cy="3000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683" b="1" dirty="0">
                <a:solidFill>
                  <a:srgbClr val="016DB8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Ongoing</a:t>
            </a:r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ctr" indent="0" marL="0">
              <a:lnSpc>
                <a:spcPts val="1200"/>
              </a:lnSpc>
              <a:buNone/>
            </a:pPr>
            <a:r>
              <a:rPr lang="en-US" sz="727" dirty="0">
                <a:solidFill>
                  <a:srgbClr val="666666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Monitor &amp; refine</a:t>
            </a:r>
            <a:endParaRPr lang="en-US" sz="683" dirty="0"/>
          </a:p>
        </p:txBody>
      </p:sp>
      <p:sp>
        <p:nvSpPr>
          <p:cNvPr id="22" name="Text 19"/>
          <p:cNvSpPr/>
          <p:nvPr/>
        </p:nvSpPr>
        <p:spPr>
          <a:xfrm>
            <a:off x="428625" y="3368669"/>
            <a:ext cx="4000500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KEY ACTIVITIES</a:t>
            </a:r>
            <a:endParaRPr lang="en-US" sz="683" dirty="0"/>
          </a:p>
        </p:txBody>
      </p:sp>
      <p:sp>
        <p:nvSpPr>
          <p:cNvPr id="23" name="Text 20"/>
          <p:cNvSpPr/>
          <p:nvPr/>
        </p:nvSpPr>
        <p:spPr>
          <a:xfrm>
            <a:off x="428625" y="3575838"/>
            <a:ext cx="4000500" cy="7314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Gather feedback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Measure metrics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Refine system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Set up WhatsApp group</a:t>
            </a:r>
            <a:endParaRPr lang="en-US" sz="834" dirty="0"/>
          </a:p>
        </p:txBody>
      </p:sp>
      <p:sp>
        <p:nvSpPr>
          <p:cNvPr id="24" name="Text 21"/>
          <p:cNvSpPr/>
          <p:nvPr/>
        </p:nvSpPr>
        <p:spPr>
          <a:xfrm>
            <a:off x="4714875" y="3368669"/>
            <a:ext cx="4000500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spc="1" kern="0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SUPPORT</a:t>
            </a:r>
            <a:endParaRPr lang="en-US" sz="683" dirty="0"/>
          </a:p>
        </p:txBody>
      </p:sp>
      <p:sp>
        <p:nvSpPr>
          <p:cNvPr id="25" name="Text 22"/>
          <p:cNvSpPr/>
          <p:nvPr/>
        </p:nvSpPr>
        <p:spPr>
          <a:xfrm>
            <a:off x="4714875" y="3575838"/>
            <a:ext cx="4000500" cy="7314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Dedicated team available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FAQ documentation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Quick training sessions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algn="l" indent="0" marL="0">
              <a:lnSpc>
                <a:spcPts val="1400"/>
              </a:lnSpc>
              <a:buNone/>
            </a:pPr>
            <a:r>
              <a:rPr lang="en-US" sz="834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• Real-time assistance</a:t>
            </a:r>
            <a:endParaRPr lang="en-US" sz="83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4" name="Text 1"/>
          <p:cNvSpPr/>
          <p:nvPr/>
        </p:nvSpPr>
        <p:spPr>
          <a:xfrm>
            <a:off x="642938" y="839391"/>
            <a:ext cx="7858125" cy="417909"/>
          </a:xfrm>
          <a:prstGeom prst="rect">
            <a:avLst/>
          </a:prstGeom>
          <a:noFill/>
          <a:ln/>
        </p:spPr>
        <p:txBody>
          <a:bodyPr wrap="none" lIns="510286" tIns="0" rIns="510286" bIns="0" rtlCol="0" anchor="t">
            <a:spAutoFit/>
          </a:bodyPr>
          <a:lstStyle/>
          <a:p>
            <a:pPr algn="ctr" indent="0" marL="0">
              <a:lnSpc>
                <a:spcPts val="3200"/>
              </a:lnSpc>
              <a:buNone/>
            </a:pPr>
            <a:r>
              <a:rPr lang="en-US" sz="2436" b="1" dirty="0">
                <a:solidFill>
                  <a:srgbClr val="333333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Risk Mitigation</a:t>
            </a:r>
            <a:endParaRPr lang="en-US" sz="2436" dirty="0"/>
          </a:p>
        </p:txBody>
      </p:sp>
      <p:sp>
        <p:nvSpPr>
          <p:cNvPr id="5" name="Shape 2"/>
          <p:cNvSpPr/>
          <p:nvPr/>
        </p:nvSpPr>
        <p:spPr>
          <a:xfrm>
            <a:off x="1071563" y="1614488"/>
            <a:ext cx="314325" cy="314325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6" name="Text 3"/>
          <p:cNvSpPr/>
          <p:nvPr/>
        </p:nvSpPr>
        <p:spPr>
          <a:xfrm>
            <a:off x="1071563" y="1614488"/>
            <a:ext cx="31432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❓</a:t>
            </a:r>
            <a:endParaRPr lang="en-US" sz="1269" dirty="0"/>
          </a:p>
        </p:txBody>
      </p:sp>
      <p:sp>
        <p:nvSpPr>
          <p:cNvPr id="7" name="Text 4"/>
          <p:cNvSpPr/>
          <p:nvPr/>
        </p:nvSpPr>
        <p:spPr>
          <a:xfrm>
            <a:off x="1500188" y="1614488"/>
            <a:ext cx="2205633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A3916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CONCERN</a:t>
            </a:r>
            <a:endParaRPr lang="en-US" sz="683" dirty="0"/>
          </a:p>
        </p:txBody>
      </p:sp>
      <p:sp>
        <p:nvSpPr>
          <p:cNvPr id="8" name="Text 5"/>
          <p:cNvSpPr/>
          <p:nvPr/>
        </p:nvSpPr>
        <p:spPr>
          <a:xfrm>
            <a:off x="1500188" y="1793081"/>
            <a:ext cx="220563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Will contractors be tech-savvy enough?</a:t>
            </a:r>
            <a:endParaRPr lang="en-US" sz="784" dirty="0"/>
          </a:p>
        </p:txBody>
      </p:sp>
      <p:sp>
        <p:nvSpPr>
          <p:cNvPr id="9" name="Shape 6"/>
          <p:cNvSpPr/>
          <p:nvPr/>
        </p:nvSpPr>
        <p:spPr>
          <a:xfrm>
            <a:off x="1071563" y="2107406"/>
            <a:ext cx="3357563" cy="923330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10" name="Shape 7"/>
          <p:cNvSpPr/>
          <p:nvPr/>
        </p:nvSpPr>
        <p:spPr>
          <a:xfrm>
            <a:off x="1214438" y="2250281"/>
            <a:ext cx="285750" cy="28575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11" name="Text 8"/>
          <p:cNvSpPr/>
          <p:nvPr/>
        </p:nvSpPr>
        <p:spPr>
          <a:xfrm>
            <a:off x="1214438" y="2250281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✓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1614488" y="2250281"/>
            <a:ext cx="2671763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34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SOLUTION</a:t>
            </a:r>
            <a:endParaRPr lang="en-US" sz="634" dirty="0"/>
          </a:p>
        </p:txBody>
      </p:sp>
      <p:sp>
        <p:nvSpPr>
          <p:cNvPr id="13" name="Text 10"/>
          <p:cNvSpPr/>
          <p:nvPr/>
        </p:nvSpPr>
        <p:spPr>
          <a:xfrm>
            <a:off x="1614488" y="2405658"/>
            <a:ext cx="2671763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form is extremely simple—fill in fields and click submit. No technical knowledge required. Training takes less than 5 minutes.</a:t>
            </a:r>
            <a:endParaRPr lang="en-US" sz="780" dirty="0"/>
          </a:p>
        </p:txBody>
      </p:sp>
      <p:sp>
        <p:nvSpPr>
          <p:cNvPr id="14" name="Shape 11"/>
          <p:cNvSpPr/>
          <p:nvPr/>
        </p:nvSpPr>
        <p:spPr>
          <a:xfrm>
            <a:off x="4714875" y="1614488"/>
            <a:ext cx="314325" cy="314325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15" name="Text 12"/>
          <p:cNvSpPr/>
          <p:nvPr/>
        </p:nvSpPr>
        <p:spPr>
          <a:xfrm>
            <a:off x="4714875" y="1614488"/>
            <a:ext cx="31432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📡</a:t>
            </a:r>
            <a:endParaRPr lang="en-US" sz="1269" dirty="0"/>
          </a:p>
        </p:txBody>
      </p:sp>
      <p:sp>
        <p:nvSpPr>
          <p:cNvPr id="16" name="Text 13"/>
          <p:cNvSpPr/>
          <p:nvPr/>
        </p:nvSpPr>
        <p:spPr>
          <a:xfrm>
            <a:off x="5143500" y="1614488"/>
            <a:ext cx="2152055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A3916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CONCERN</a:t>
            </a:r>
            <a:endParaRPr lang="en-US" sz="683" dirty="0"/>
          </a:p>
        </p:txBody>
      </p:sp>
      <p:sp>
        <p:nvSpPr>
          <p:cNvPr id="17" name="Text 14"/>
          <p:cNvSpPr/>
          <p:nvPr/>
        </p:nvSpPr>
        <p:spPr>
          <a:xfrm>
            <a:off x="5143500" y="1793081"/>
            <a:ext cx="215205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if there's no internet connection?</a:t>
            </a:r>
            <a:endParaRPr lang="en-US" sz="784" dirty="0"/>
          </a:p>
        </p:txBody>
      </p:sp>
      <p:sp>
        <p:nvSpPr>
          <p:cNvPr id="18" name="Shape 15"/>
          <p:cNvSpPr/>
          <p:nvPr/>
        </p:nvSpPr>
        <p:spPr>
          <a:xfrm>
            <a:off x="4714875" y="2107406"/>
            <a:ext cx="3357563" cy="923330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19" name="Shape 16"/>
          <p:cNvSpPr/>
          <p:nvPr/>
        </p:nvSpPr>
        <p:spPr>
          <a:xfrm>
            <a:off x="4857750" y="2250281"/>
            <a:ext cx="285750" cy="28575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20" name="Text 17"/>
          <p:cNvSpPr/>
          <p:nvPr/>
        </p:nvSpPr>
        <p:spPr>
          <a:xfrm>
            <a:off x="4857750" y="2250281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✓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5257800" y="2250281"/>
            <a:ext cx="2671763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34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SOLUTION</a:t>
            </a:r>
            <a:endParaRPr lang="en-US" sz="634" dirty="0"/>
          </a:p>
        </p:txBody>
      </p:sp>
      <p:sp>
        <p:nvSpPr>
          <p:cNvPr id="22" name="Text 19"/>
          <p:cNvSpPr/>
          <p:nvPr/>
        </p:nvSpPr>
        <p:spPr>
          <a:xfrm>
            <a:off x="5257800" y="2405658"/>
            <a:ext cx="2671763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form auto-saves locally. Once connection is restored, the data is submitted automatically. No data loss.</a:t>
            </a:r>
            <a:endParaRPr lang="en-US" sz="780" dirty="0"/>
          </a:p>
        </p:txBody>
      </p:sp>
      <p:sp>
        <p:nvSpPr>
          <p:cNvPr id="23" name="Shape 20"/>
          <p:cNvSpPr/>
          <p:nvPr/>
        </p:nvSpPr>
        <p:spPr>
          <a:xfrm>
            <a:off x="1071563" y="3316486"/>
            <a:ext cx="314325" cy="314325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24" name="Text 21"/>
          <p:cNvSpPr/>
          <p:nvPr/>
        </p:nvSpPr>
        <p:spPr>
          <a:xfrm>
            <a:off x="1071563" y="3316486"/>
            <a:ext cx="31432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🔒</a:t>
            </a:r>
            <a:endParaRPr lang="en-US" sz="1269" dirty="0"/>
          </a:p>
        </p:txBody>
      </p:sp>
      <p:sp>
        <p:nvSpPr>
          <p:cNvPr id="25" name="Text 22"/>
          <p:cNvSpPr/>
          <p:nvPr/>
        </p:nvSpPr>
        <p:spPr>
          <a:xfrm>
            <a:off x="1500188" y="3316486"/>
            <a:ext cx="2130623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A3916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CONCERN</a:t>
            </a:r>
            <a:endParaRPr lang="en-US" sz="683" dirty="0"/>
          </a:p>
        </p:txBody>
      </p:sp>
      <p:sp>
        <p:nvSpPr>
          <p:cNvPr id="26" name="Text 23"/>
          <p:cNvSpPr/>
          <p:nvPr/>
        </p:nvSpPr>
        <p:spPr>
          <a:xfrm>
            <a:off x="1500188" y="3495080"/>
            <a:ext cx="213062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about data security and privacy?</a:t>
            </a:r>
            <a:endParaRPr lang="en-US" sz="784" dirty="0"/>
          </a:p>
        </p:txBody>
      </p:sp>
      <p:sp>
        <p:nvSpPr>
          <p:cNvPr id="27" name="Shape 24"/>
          <p:cNvSpPr/>
          <p:nvPr/>
        </p:nvSpPr>
        <p:spPr>
          <a:xfrm>
            <a:off x="1071563" y="3809405"/>
            <a:ext cx="3357563" cy="923330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28" name="Shape 25"/>
          <p:cNvSpPr/>
          <p:nvPr/>
        </p:nvSpPr>
        <p:spPr>
          <a:xfrm>
            <a:off x="1214438" y="3952280"/>
            <a:ext cx="285750" cy="28575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29" name="Text 26"/>
          <p:cNvSpPr/>
          <p:nvPr/>
        </p:nvSpPr>
        <p:spPr>
          <a:xfrm>
            <a:off x="1214438" y="3952280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✓</a:t>
            </a:r>
            <a:endParaRPr lang="en-US" sz="1050" dirty="0"/>
          </a:p>
        </p:txBody>
      </p:sp>
      <p:sp>
        <p:nvSpPr>
          <p:cNvPr id="30" name="Text 27"/>
          <p:cNvSpPr/>
          <p:nvPr/>
        </p:nvSpPr>
        <p:spPr>
          <a:xfrm>
            <a:off x="1614488" y="3952280"/>
            <a:ext cx="2671763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34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SOLUTION</a:t>
            </a:r>
            <a:endParaRPr lang="en-US" sz="634" dirty="0"/>
          </a:p>
        </p:txBody>
      </p:sp>
      <p:sp>
        <p:nvSpPr>
          <p:cNvPr id="31" name="Text 28"/>
          <p:cNvSpPr/>
          <p:nvPr/>
        </p:nvSpPr>
        <p:spPr>
          <a:xfrm>
            <a:off x="1614488" y="4107656"/>
            <a:ext cx="2671763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WhatsApp messages are end-to-end encrypted. For added security, we can implement additional authentication or use a dedicated backend system.</a:t>
            </a:r>
            <a:endParaRPr lang="en-US" sz="780" dirty="0"/>
          </a:p>
        </p:txBody>
      </p:sp>
      <p:sp>
        <p:nvSpPr>
          <p:cNvPr id="32" name="Shape 29"/>
          <p:cNvSpPr/>
          <p:nvPr/>
        </p:nvSpPr>
        <p:spPr>
          <a:xfrm>
            <a:off x="4714875" y="3316486"/>
            <a:ext cx="314325" cy="314325"/>
          </a:xfrm>
          <a:prstGeom prst="rect">
            <a:avLst/>
          </a:prstGeom>
          <a:solidFill>
            <a:srgbClr val="A39161"/>
          </a:solidFill>
          <a:ln/>
        </p:spPr>
      </p:sp>
      <p:sp>
        <p:nvSpPr>
          <p:cNvPr id="33" name="Text 30"/>
          <p:cNvSpPr/>
          <p:nvPr/>
        </p:nvSpPr>
        <p:spPr>
          <a:xfrm>
            <a:off x="4714875" y="3316486"/>
            <a:ext cx="31432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600"/>
              </a:lnSpc>
              <a:buNone/>
            </a:pPr>
            <a:r>
              <a:rPr lang="en-US" sz="1269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💾</a:t>
            </a:r>
            <a:endParaRPr lang="en-US" sz="1269" dirty="0"/>
          </a:p>
        </p:txBody>
      </p:sp>
      <p:sp>
        <p:nvSpPr>
          <p:cNvPr id="34" name="Text 31"/>
          <p:cNvSpPr/>
          <p:nvPr/>
        </p:nvSpPr>
        <p:spPr>
          <a:xfrm>
            <a:off x="5143500" y="3316486"/>
            <a:ext cx="1676995" cy="1214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83" b="1" dirty="0">
                <a:solidFill>
                  <a:srgbClr val="A39161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CONCERN</a:t>
            </a:r>
            <a:endParaRPr lang="en-US" sz="683" dirty="0"/>
          </a:p>
        </p:txBody>
      </p:sp>
      <p:sp>
        <p:nvSpPr>
          <p:cNvPr id="35" name="Text 32"/>
          <p:cNvSpPr/>
          <p:nvPr/>
        </p:nvSpPr>
        <p:spPr>
          <a:xfrm>
            <a:off x="5143500" y="3495080"/>
            <a:ext cx="1676995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784" b="1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 we need a backup system?</a:t>
            </a:r>
            <a:endParaRPr lang="en-US" sz="784" dirty="0"/>
          </a:p>
        </p:txBody>
      </p:sp>
      <p:sp>
        <p:nvSpPr>
          <p:cNvPr id="36" name="Shape 33"/>
          <p:cNvSpPr/>
          <p:nvPr/>
        </p:nvSpPr>
        <p:spPr>
          <a:xfrm>
            <a:off x="4714875" y="3809405"/>
            <a:ext cx="3357563" cy="923330"/>
          </a:xfrm>
          <a:prstGeom prst="rect">
            <a:avLst/>
          </a:prstGeom>
          <a:solidFill>
            <a:srgbClr val="F5F7FA"/>
          </a:solidFill>
          <a:ln/>
        </p:spPr>
      </p:sp>
      <p:sp>
        <p:nvSpPr>
          <p:cNvPr id="37" name="Shape 34"/>
          <p:cNvSpPr/>
          <p:nvPr/>
        </p:nvSpPr>
        <p:spPr>
          <a:xfrm>
            <a:off x="4857750" y="3952280"/>
            <a:ext cx="285750" cy="285750"/>
          </a:xfrm>
          <a:prstGeom prst="rect">
            <a:avLst/>
          </a:prstGeom>
          <a:solidFill>
            <a:srgbClr val="016DB8"/>
          </a:solidFill>
          <a:ln/>
        </p:spPr>
      </p:sp>
      <p:sp>
        <p:nvSpPr>
          <p:cNvPr id="38" name="Text 35"/>
          <p:cNvSpPr/>
          <p:nvPr/>
        </p:nvSpPr>
        <p:spPr>
          <a:xfrm>
            <a:off x="4857750" y="3952280"/>
            <a:ext cx="28575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Times New Roman" pitchFamily="34" charset="0"/>
                <a:ea typeface="Times New Roman" pitchFamily="34" charset="-122"/>
                <a:cs typeface="Times New Roman" pitchFamily="34" charset="-120"/>
              </a:rPr>
              <a:t>✓</a:t>
            </a:r>
            <a:endParaRPr lang="en-US" sz="1050" dirty="0"/>
          </a:p>
        </p:txBody>
      </p:sp>
      <p:sp>
        <p:nvSpPr>
          <p:cNvPr id="39" name="Text 36"/>
          <p:cNvSpPr/>
          <p:nvPr/>
        </p:nvSpPr>
        <p:spPr>
          <a:xfrm>
            <a:off x="5257800" y="3952280"/>
            <a:ext cx="2671763" cy="1125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ts val="900"/>
              </a:lnSpc>
              <a:buNone/>
            </a:pPr>
            <a:r>
              <a:rPr lang="en-US" sz="634" b="1" dirty="0">
                <a:solidFill>
                  <a:srgbClr val="016DB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SOLUTION</a:t>
            </a:r>
            <a:endParaRPr lang="en-US" sz="634" dirty="0"/>
          </a:p>
        </p:txBody>
      </p:sp>
      <p:sp>
        <p:nvSpPr>
          <p:cNvPr id="40" name="Text 37"/>
          <p:cNvSpPr/>
          <p:nvPr/>
        </p:nvSpPr>
        <p:spPr>
          <a:xfrm>
            <a:off x="5257800" y="4107656"/>
            <a:ext cx="2671763" cy="48220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00"/>
              </a:lnSpc>
              <a:buNone/>
            </a:pPr>
            <a:r>
              <a:rPr lang="en-US" sz="780" dirty="0">
                <a:solidFill>
                  <a:srgbClr val="33333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All WhatsApp messages are archived in the company WhatsApp group. Additionally, we can implement cloud backup storage for redundancy.</a:t>
            </a:r>
            <a:endParaRPr lang="en-US" sz="7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2026-03-10T12:19:23Z</dcterms:created>
  <dcterms:modified xsi:type="dcterms:W3CDTF">2026-03-10T12:19:23Z</dcterms:modified>
</cp:coreProperties>
</file>